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9" r:id="rId1"/>
  </p:sldMasterIdLst>
  <p:notesMasterIdLst>
    <p:notesMasterId r:id="rId56"/>
  </p:notesMasterIdLst>
  <p:handoutMasterIdLst>
    <p:handoutMasterId r:id="rId57"/>
  </p:handoutMasterIdLst>
  <p:sldIdLst>
    <p:sldId id="257" r:id="rId2"/>
    <p:sldId id="520" r:id="rId3"/>
    <p:sldId id="940" r:id="rId4"/>
    <p:sldId id="473" r:id="rId5"/>
    <p:sldId id="517" r:id="rId6"/>
    <p:sldId id="524" r:id="rId7"/>
    <p:sldId id="527" r:id="rId8"/>
    <p:sldId id="505" r:id="rId9"/>
    <p:sldId id="504" r:id="rId10"/>
    <p:sldId id="530" r:id="rId11"/>
    <p:sldId id="531" r:id="rId12"/>
    <p:sldId id="532" r:id="rId13"/>
    <p:sldId id="533" r:id="rId14"/>
    <p:sldId id="534" r:id="rId15"/>
    <p:sldId id="538" r:id="rId16"/>
    <p:sldId id="352" r:id="rId17"/>
    <p:sldId id="648" r:id="rId18"/>
    <p:sldId id="514" r:id="rId19"/>
    <p:sldId id="260" r:id="rId20"/>
    <p:sldId id="501" r:id="rId21"/>
    <p:sldId id="333" r:id="rId22"/>
    <p:sldId id="437" r:id="rId23"/>
    <p:sldId id="331" r:id="rId24"/>
    <p:sldId id="334" r:id="rId25"/>
    <p:sldId id="302" r:id="rId26"/>
    <p:sldId id="356" r:id="rId27"/>
    <p:sldId id="549" r:id="rId28"/>
    <p:sldId id="658" r:id="rId29"/>
    <p:sldId id="439" r:id="rId30"/>
    <p:sldId id="471" r:id="rId31"/>
    <p:sldId id="441" r:id="rId32"/>
    <p:sldId id="541" r:id="rId33"/>
    <p:sldId id="552" r:id="rId34"/>
    <p:sldId id="558" r:id="rId35"/>
    <p:sldId id="553" r:id="rId36"/>
    <p:sldId id="619" r:id="rId37"/>
    <p:sldId id="622" r:id="rId38"/>
    <p:sldId id="624" r:id="rId39"/>
    <p:sldId id="297" r:id="rId40"/>
    <p:sldId id="299" r:id="rId41"/>
    <p:sldId id="300" r:id="rId42"/>
    <p:sldId id="298" r:id="rId43"/>
    <p:sldId id="309" r:id="rId44"/>
    <p:sldId id="936" r:id="rId45"/>
    <p:sldId id="277" r:id="rId46"/>
    <p:sldId id="278" r:id="rId47"/>
    <p:sldId id="279" r:id="rId48"/>
    <p:sldId id="280" r:id="rId49"/>
    <p:sldId id="543" r:id="rId50"/>
    <p:sldId id="928" r:id="rId51"/>
    <p:sldId id="929" r:id="rId52"/>
    <p:sldId id="935" r:id="rId53"/>
    <p:sldId id="881" r:id="rId54"/>
    <p:sldId id="314" r:id="rId55"/>
  </p:sldIdLst>
  <p:sldSz cx="9144000" cy="6858000" type="screen4x3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FF0000"/>
    <a:srgbClr val="00339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5" autoAdjust="0"/>
    <p:restoredTop sz="94712" autoAdjust="0"/>
  </p:normalViewPr>
  <p:slideViewPr>
    <p:cSldViewPr>
      <p:cViewPr varScale="1">
        <p:scale>
          <a:sx n="63" d="100"/>
          <a:sy n="63" d="100"/>
        </p:scale>
        <p:origin x="157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610" y="4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271A2A4-FA93-A9CC-282F-972C6FFA6D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F85B34D-9C94-D0AF-B50A-46CF5A1746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2257C8-3071-440E-94E3-08782C4F9B5F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ABB85-5FA5-77B8-66DF-1888537539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FFCDD0C-B6DA-1E3F-4AFB-167A139661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FB8E18-BB92-422D-AA9E-48CDE239FDA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F39539A-55DC-F00F-93D3-8F529871D82B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C65C124-A278-AE0D-8219-BEF56674B0F8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4E19DFF-A5FA-4E0A-A3E1-61F3678CA85D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BB89D8B0-311D-7C8B-B3A7-607E2C4B3C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B782599D-5862-EFF4-F34F-B8D34010C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9B6B2D-3C99-64EC-BB04-2DEC1168C2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BC5107-DEE3-BFF6-6FA0-ED77D28F9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267FE284-6CB7-4446-BA55-9AD5884A715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>
            <a:extLst>
              <a:ext uri="{FF2B5EF4-FFF2-40B4-BE49-F238E27FC236}">
                <a16:creationId xmlns:a16="http://schemas.microsoft.com/office/drawing/2014/main" id="{DC25B071-E053-E397-382D-FCA632B691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>
            <a:extLst>
              <a:ext uri="{FF2B5EF4-FFF2-40B4-BE49-F238E27FC236}">
                <a16:creationId xmlns:a16="http://schemas.microsoft.com/office/drawing/2014/main" id="{5DE87D1F-3272-2EEF-0A24-C51E5F7A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Symbol zastępczy numeru slajdu 3">
            <a:extLst>
              <a:ext uri="{FF2B5EF4-FFF2-40B4-BE49-F238E27FC236}">
                <a16:creationId xmlns:a16="http://schemas.microsoft.com/office/drawing/2014/main" id="{3B1B68E5-CA75-B625-5CEC-EC359058EFDF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4E576E-00BB-4F4C-9361-1DD3805C6537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88A2E1C-73D9-14CF-835A-306AE62CDB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F8386DE-FE12-56E5-5214-82E8C1619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77DB533-491A-EA12-5C14-68F3AE07D6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27A15BE-7C30-CDBD-3CC0-83636D9F9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78A09A9-C5E0-CF4F-3B95-447F98E34E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4B667F7-48D9-D5AF-BD1C-087185756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F99A64F-A7A9-C786-CFC0-6467242EFE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D0E37AB-C935-3A15-3F85-DCC0E27C3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>
            <a:extLst>
              <a:ext uri="{FF2B5EF4-FFF2-40B4-BE49-F238E27FC236}">
                <a16:creationId xmlns:a16="http://schemas.microsoft.com/office/drawing/2014/main" id="{2AB53116-67E5-3F0D-AB52-670DFFCFA4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ymbol zastępczy notatek 2">
            <a:extLst>
              <a:ext uri="{FF2B5EF4-FFF2-40B4-BE49-F238E27FC236}">
                <a16:creationId xmlns:a16="http://schemas.microsoft.com/office/drawing/2014/main" id="{9AF6D5CC-8B64-A120-E1B8-0ADCF9C61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Symbol zastępczy numeru slajdu 3">
            <a:extLst>
              <a:ext uri="{FF2B5EF4-FFF2-40B4-BE49-F238E27FC236}">
                <a16:creationId xmlns:a16="http://schemas.microsoft.com/office/drawing/2014/main" id="{3C49D2BA-F546-3A18-333F-2AA4C4A1EFCF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B15249-4395-4788-9A81-7F3C336D2C92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10580DF-D768-B4FB-F1A5-D4C138703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AE6E16-30A6-4AAA-99BE-B6FAC5E4CCD7}" type="slidenum">
              <a:rPr lang="pl-PL" altLang="pl-PL" sz="1100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pl-PL" altLang="pl-PL" sz="11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4BF3A08F-94C5-63FC-7A2B-E83F80B3E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9283D0D5-6A40-4E78-1D5C-1BD659ADE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34CEB162-58EC-2653-CF46-397FDF2918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350F5B-4CB4-44E4-BACC-2F71A01D1F3F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DED9793-B7FE-CAF7-A845-BC082FC661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5DB48605-6D40-BF0F-D035-2D9FABA9A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>
            <a:extLst>
              <a:ext uri="{FF2B5EF4-FFF2-40B4-BE49-F238E27FC236}">
                <a16:creationId xmlns:a16="http://schemas.microsoft.com/office/drawing/2014/main" id="{9926A888-4105-7B0B-7479-0CAE043AE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>
            <a:extLst>
              <a:ext uri="{FF2B5EF4-FFF2-40B4-BE49-F238E27FC236}">
                <a16:creationId xmlns:a16="http://schemas.microsoft.com/office/drawing/2014/main" id="{5AB34B00-3FC9-64E9-3E6F-4C2166480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31748" name="Symbol zastępczy numeru slajdu 3">
            <a:extLst>
              <a:ext uri="{FF2B5EF4-FFF2-40B4-BE49-F238E27FC236}">
                <a16:creationId xmlns:a16="http://schemas.microsoft.com/office/drawing/2014/main" id="{DDD66EDD-54BB-E133-BDA5-CBEA54C5E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4D90F5D6-B0B5-4213-89D5-1F0FFE107909}" type="slidenum">
              <a:rPr lang="pl-PL" altLang="pl-PL" sz="1200" smtClean="0"/>
              <a:pPr/>
              <a:t>19</a:t>
            </a:fld>
            <a:endParaRPr lang="pl-PL" altLang="pl-PL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2FB71213-4423-1ADA-4F25-303F5629E8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60C67F-55B6-4452-8551-3786C5CD1FA3}" type="slidenum">
              <a:rPr lang="pl-PL" altLang="pl-PL" sz="1100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pl-PL" altLang="pl-PL" sz="11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2199679-0656-46DF-1340-22688C0E6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BB3CA48-E259-F35D-21B2-BC70B2D30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B570323-B342-0DE3-071A-D17005E0F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DE9D67-5B88-43F2-B5D5-B601AF3853A8}" type="slidenum">
              <a:rPr lang="pl-PL" altLang="pl-PL" sz="1100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pl-PL" altLang="pl-PL" sz="11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2EB18AA-1D04-F95B-910C-F1A5377042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643A9A5D-335B-E01C-CD8E-E03896ED6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B4B0037B-E290-C0A3-5AF5-9DBE927C89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D5093A-B67C-4EF3-912A-494AAE274BAC}" type="slidenum">
              <a:rPr lang="pl-PL" altLang="pl-PL" sz="1100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pl-PL" altLang="pl-PL" sz="11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2E18AEE-6752-5F88-34CB-61719E7E5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784C490-D301-DE8A-33D5-EE7C63DBB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E45D224-D6F7-22AF-C4B3-D1AC3A0135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B15CD83-CF88-393C-CCD2-04C475D39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30406F-1196-8E60-97D1-348FBA3F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8CDE1-8992-4B10-A637-AFC424B2B6E2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45CA76-E6A2-D47B-0508-9EDF2BB3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788A0D-68F6-66CE-1E56-471823AD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B40C1-05CE-4FA4-8BF8-A4F6BDB0103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131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A8BA05-2F89-C4DB-9A5E-1DA7B1A2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C64E-0D23-478B-B85D-05C1E53CA88B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B4BB31-40DB-9399-1F21-77C783CC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9B3B5B-A7E4-E9FD-D354-15C95666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BB30A-A038-4EB4-B147-A67480C58C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22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51D8C0-4AD8-47AC-D761-25B6EC7A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FFA35-89FA-41BB-B43E-D29A2AA078DE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70781F-9E6E-80E2-2BC2-E85C179A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682598-5510-33C2-8D63-3B591FDF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E847E-6AE6-4E8B-9E25-B84DEED84C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667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>
            <a:extLst>
              <a:ext uri="{FF2B5EF4-FFF2-40B4-BE49-F238E27FC236}">
                <a16:creationId xmlns:a16="http://schemas.microsoft.com/office/drawing/2014/main" id="{E244E2BC-E79B-9898-4EA4-8F171F4F9A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>
                <a:cs typeface="Arial" panose="020B0604020202020204" pitchFamily="34" charset="0"/>
              </a:rPr>
              <a:t>strona</a:t>
            </a:r>
            <a:r>
              <a:rPr lang="de-DE" altLang="pl-PL" sz="1000">
                <a:cs typeface="Arial" panose="020B0604020202020204" pitchFamily="34" charset="0"/>
              </a:rPr>
              <a:t> </a:t>
            </a:r>
            <a:fld id="{C392FD48-DC2A-4BEE-8696-0F322581FE37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94331"/>
      </p:ext>
    </p:extLst>
  </p:cSld>
  <p:clrMapOvr>
    <a:masterClrMapping/>
  </p:clrMapOvr>
  <p:transition spd="med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0">
            <a:extLst>
              <a:ext uri="{FF2B5EF4-FFF2-40B4-BE49-F238E27FC236}">
                <a16:creationId xmlns:a16="http://schemas.microsoft.com/office/drawing/2014/main" id="{5EB1F41A-295B-C2DA-F610-1ADA6AA17CE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817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41858DEB-08C0-BB36-6313-18BC3CC7BE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dirty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dirty="0">
                <a:cs typeface="Arial" panose="020B0604020202020204" pitchFamily="34" charset="0"/>
              </a:rPr>
              <a:t>strona</a:t>
            </a:r>
            <a:r>
              <a:rPr lang="de-DE" altLang="pl-PL" sz="1000" dirty="0">
                <a:cs typeface="Arial" panose="020B0604020202020204" pitchFamily="34" charset="0"/>
              </a:rPr>
              <a:t> </a:t>
            </a:r>
            <a:fld id="{A34543B4-B418-4F0D-966B-EE8800F4C043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71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>
            <a:extLst>
              <a:ext uri="{FF2B5EF4-FFF2-40B4-BE49-F238E27FC236}">
                <a16:creationId xmlns:a16="http://schemas.microsoft.com/office/drawing/2014/main" id="{CF897F89-CBD2-8A64-D0AF-1AEA0776B8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dirty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dirty="0">
                <a:cs typeface="Arial" panose="020B0604020202020204" pitchFamily="34" charset="0"/>
              </a:rPr>
              <a:t>strona</a:t>
            </a:r>
            <a:r>
              <a:rPr lang="de-DE" altLang="pl-PL" sz="1000" dirty="0">
                <a:cs typeface="Arial" panose="020B0604020202020204" pitchFamily="34" charset="0"/>
              </a:rPr>
              <a:t> </a:t>
            </a:r>
            <a:fld id="{411B5B1C-F919-4195-A49D-119FF1EF49C5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584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DC65D4-A560-6760-3CF7-E71F3780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13915-19F8-44FE-B8DC-6ED2CF969651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F6CFAF-064C-6ACD-4682-BD990491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3429BB-70DA-44EF-2E24-0CE99F9A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0505-D3C5-422F-8989-1AABB22606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05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FD3A26-4817-0DD9-FAAB-29CF7904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FFD7D-4292-4F69-91AF-041E9B231100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89726F-EC5B-F638-4287-B83916A6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E78FA5-BF96-4BEB-973C-E392C6AF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81C3-70FD-4A2A-A7DD-56BF17F2FC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500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DF1F3778-1F75-945B-CD4F-B92CF3F8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E2908-E468-445E-B086-9A6BCCFE6DA2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1B00351-FC13-0251-C144-7669CEC6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AF5AE878-D25F-AB11-481B-7B2FB7CF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F6B22-4FBA-46C7-BDBA-C8781E393A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1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5BC37A2D-B6AE-7B2C-60BF-44B1159C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DC489-1BA4-4FE2-829A-A0F6D96F5ACD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338801DF-80E0-2F70-CFE7-368A43FD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6A0316BB-37F2-ED4E-D09A-F88A8854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01570-12E0-4F40-A6EB-F54E25569F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74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989762E5-B44A-0B7A-8C75-7A63454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8C3AA-9F31-4FA9-8C2A-AF8205F5C895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992C222D-5B48-7B45-60DB-359EE6A8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D28C8429-1C82-AF61-A34E-A00C51041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F865A-2F79-49DB-940A-FF3F8FE7A5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21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7E0A0B84-CBE0-6285-DF77-989EE29F05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/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0CC15A8C-6A05-44BB-E41D-7825D1E655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>
                <a:cs typeface="Arial" panose="020B0604020202020204" pitchFamily="34" charset="0"/>
              </a:rPr>
              <a:t>strona</a:t>
            </a:r>
            <a:r>
              <a:rPr lang="de-DE" altLang="pl-PL" sz="1000">
                <a:cs typeface="Arial" panose="020B0604020202020204" pitchFamily="34" charset="0"/>
              </a:rPr>
              <a:t> </a:t>
            </a:r>
            <a:fld id="{5884AF95-86C9-4678-81D3-9973B0665B9B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6665AB4-6749-D030-5B57-8F09E5E2FA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/>
          </a:p>
        </p:txBody>
      </p:sp>
      <p:sp>
        <p:nvSpPr>
          <p:cNvPr id="5" name="Symbol zastępczy daty 1">
            <a:extLst>
              <a:ext uri="{FF2B5EF4-FFF2-40B4-BE49-F238E27FC236}">
                <a16:creationId xmlns:a16="http://schemas.microsoft.com/office/drawing/2014/main" id="{E44A9B53-DF39-9915-244E-DC280BCB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CFBC-AA79-4D6B-818A-FC266CB1CFB6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6" name="Symbol zastępczy stopki 2">
            <a:extLst>
              <a:ext uri="{FF2B5EF4-FFF2-40B4-BE49-F238E27FC236}">
                <a16:creationId xmlns:a16="http://schemas.microsoft.com/office/drawing/2014/main" id="{B5E77131-6B1B-0E46-51C3-C7E5C89C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B1E7F328-3A9F-02DC-2DB3-4674FABB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49FB-0C35-4F23-9B9E-0BD4E0AABB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145123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7816BC5-ABE4-ACFA-0C8A-6AD0A862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B303A-CDE2-440B-9899-DE7CB8C61CC3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551F7008-0893-05B2-36B9-4040BB4A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6DCE32C-B4BD-EB41-83D0-AD6AA4D8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28BE0-9CCD-4E61-87DD-9F0FD52A25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07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445C844-0B59-C49C-FB1D-D1337257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5E2EF-F373-40F2-9AEC-523296A07F6D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1296AFE-8DC8-6F5D-72BC-D682D815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6A1536E-18D8-5CD6-33CC-73F2204B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B638-0954-4E87-B967-601A3DC62A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86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2F33645B-4607-B467-7DF2-7AD7FFFFE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394E882A-87F4-78AF-806E-836983384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037B30-5799-7D69-932A-659D965EB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1F95A3-9BF5-4055-B90C-585201D2D546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AD961F-F1C1-3657-D452-CB13B3A7C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C79194-65DB-67FA-B848-27C13CC61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8F823F-618A-4E86-838F-4972CA87D9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6" r:id="rId7"/>
    <p:sldLayoutId id="2147484272" r:id="rId8"/>
    <p:sldLayoutId id="2147484273" r:id="rId9"/>
    <p:sldLayoutId id="2147484274" r:id="rId10"/>
    <p:sldLayoutId id="2147484275" r:id="rId11"/>
    <p:sldLayoutId id="2147484277" r:id="rId12"/>
    <p:sldLayoutId id="2147484278" r:id="rId13"/>
    <p:sldLayoutId id="2147484279" r:id="rId14"/>
  </p:sldLayoutIdLst>
  <p:transition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png"/><Relationship Id="rId5" Type="http://schemas.openxmlformats.org/officeDocument/2006/relationships/hyperlink" Target="//upload.wikimedia.org/wikipedia/commons/6/62/Incandescent_light_bulb.svg" TargetMode="Externa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1.gif"/><Relationship Id="rId5" Type="http://schemas.openxmlformats.org/officeDocument/2006/relationships/hyperlink" Target="http://pl.wikipedia.org/wiki/Plik:Fluorescent_lamp-function.gif" TargetMode="Externa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5.jpeg"/><Relationship Id="rId5" Type="http://schemas.openxmlformats.org/officeDocument/2006/relationships/image" Target="../media/image52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56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0.jpe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http://www.ciop.pl/6584" TargetMode="Externa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1">
            <a:extLst>
              <a:ext uri="{FF2B5EF4-FFF2-40B4-BE49-F238E27FC236}">
                <a16:creationId xmlns:a16="http://schemas.microsoft.com/office/drawing/2014/main" id="{BC7B8338-0D73-C567-7D41-25CF31138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1671638"/>
            <a:ext cx="73342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4400">
                <a:solidFill>
                  <a:srgbClr val="00000A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INSTALACJE OŚWIETLENIOWE WE WNĘTRZACH</a:t>
            </a:r>
            <a:endParaRPr lang="pl-PL" altLang="pl-PL" sz="8800" b="1"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1BC50FE-631A-125A-DBFC-A6536A602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5186363"/>
            <a:ext cx="4826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2022 </a:t>
            </a:r>
          </a:p>
        </p:txBody>
      </p:sp>
      <p:sp>
        <p:nvSpPr>
          <p:cNvPr id="4" name="pole tekstowe 4">
            <a:extLst>
              <a:ext uri="{FF2B5EF4-FFF2-40B4-BE49-F238E27FC236}">
                <a16:creationId xmlns:a16="http://schemas.microsoft.com/office/drawing/2014/main" id="{811AA140-02F1-207F-E6B2-3EE5359B7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832225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2586036-637D-E961-E8E0-A58CEBA38B8B}"/>
              </a:ext>
            </a:extLst>
          </p:cNvPr>
          <p:cNvSpPr txBox="1"/>
          <p:nvPr/>
        </p:nvSpPr>
        <p:spPr>
          <a:xfrm>
            <a:off x="0" y="188913"/>
            <a:ext cx="9110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6B4C084-B63C-781F-BEA8-198AB8467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5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Roze">
            <a:extLst>
              <a:ext uri="{FF2B5EF4-FFF2-40B4-BE49-F238E27FC236}">
                <a16:creationId xmlns:a16="http://schemas.microsoft.com/office/drawing/2014/main" id="{B2369BCB-D2C8-8AB4-BCE6-5C807B11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14287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Sloneczniki">
            <a:extLst>
              <a:ext uri="{FF2B5EF4-FFF2-40B4-BE49-F238E27FC236}">
                <a16:creationId xmlns:a16="http://schemas.microsoft.com/office/drawing/2014/main" id="{B04D1228-0D41-9585-E898-273537D8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1628775"/>
            <a:ext cx="13763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7">
            <a:extLst>
              <a:ext uri="{FF2B5EF4-FFF2-40B4-BE49-F238E27FC236}">
                <a16:creationId xmlns:a16="http://schemas.microsoft.com/office/drawing/2014/main" id="{BBB944DD-346E-E01B-D3D4-5E1AC368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93223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Barwa przedmioty zależy od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światła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!!!</a:t>
            </a:r>
          </a:p>
        </p:txBody>
      </p:sp>
      <p:sp>
        <p:nvSpPr>
          <p:cNvPr id="19461" name="Text Box 15">
            <a:extLst>
              <a:ext uri="{FF2B5EF4-FFF2-40B4-BE49-F238E27FC236}">
                <a16:creationId xmlns:a16="http://schemas.microsoft.com/office/drawing/2014/main" id="{7DAF28C2-B7BF-6A4C-D07F-AFD0B7FA3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974725"/>
            <a:ext cx="7561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Czy róże są czerwone a słoneczniki żółte?</a:t>
            </a:r>
          </a:p>
        </p:txBody>
      </p:sp>
      <p:sp>
        <p:nvSpPr>
          <p:cNvPr id="19462" name="Text Box 17">
            <a:extLst>
              <a:ext uri="{FF2B5EF4-FFF2-40B4-BE49-F238E27FC236}">
                <a16:creationId xmlns:a16="http://schemas.microsoft.com/office/drawing/2014/main" id="{6A7E2AEE-1552-7AF7-13D8-B9B01273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87875"/>
            <a:ext cx="8497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Przedmiot ma inna barwę jeśli oświetli się do światłem </a:t>
            </a:r>
            <a:r>
              <a:rPr lang="pl-PL" altLang="pl-PL" b="1">
                <a:solidFill>
                  <a:srgbClr val="003399"/>
                </a:solidFill>
                <a:latin typeface="Bookman Old Style" panose="02050604050505020204" pitchFamily="18" charset="0"/>
              </a:rPr>
              <a:t>niebieskim,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 inna gdy światłem </a:t>
            </a:r>
            <a:r>
              <a:rPr lang="pl-PL" altLang="pl-PL" b="1">
                <a:solidFill>
                  <a:srgbClr val="33CC33"/>
                </a:solidFill>
                <a:latin typeface="Bookman Old Style" panose="02050604050505020204" pitchFamily="18" charset="0"/>
              </a:rPr>
              <a:t>zielonym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, a jeszcze inna gdy światłem </a:t>
            </a:r>
            <a:r>
              <a:rPr lang="pl-PL" altLang="pl-PL" b="1">
                <a:solidFill>
                  <a:srgbClr val="FF1919"/>
                </a:solidFill>
                <a:latin typeface="Bookman Old Style" panose="02050604050505020204" pitchFamily="18" charset="0"/>
              </a:rPr>
              <a:t>czerwonym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19463" name="Text Box 18">
            <a:extLst>
              <a:ext uri="{FF2B5EF4-FFF2-40B4-BE49-F238E27FC236}">
                <a16:creationId xmlns:a16="http://schemas.microsoft.com/office/drawing/2014/main" id="{EC7BFA65-D1E5-03B3-A5F4-B5E58F8A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34050"/>
            <a:ext cx="84978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2000" b="1">
                <a:solidFill>
                  <a:srgbClr val="000066"/>
                </a:solidFill>
                <a:latin typeface="Bookman Old Style" panose="02050604050505020204" pitchFamily="18" charset="0"/>
              </a:rPr>
              <a:t>W świecie zwierząt kolory widzi tylko </a:t>
            </a:r>
            <a:r>
              <a:rPr lang="pl-PL" altLang="pl-PL" sz="2000" b="1">
                <a:solidFill>
                  <a:srgbClr val="CC0000"/>
                </a:solidFill>
                <a:latin typeface="Bookman Old Style" panose="02050604050505020204" pitchFamily="18" charset="0"/>
              </a:rPr>
              <a:t>człowiek</a:t>
            </a:r>
            <a:r>
              <a:rPr lang="pl-PL" altLang="pl-PL" sz="2000" b="1">
                <a:solidFill>
                  <a:srgbClr val="000066"/>
                </a:solidFill>
                <a:latin typeface="Bookman Old Style" panose="02050604050505020204" pitchFamily="18" charset="0"/>
              </a:rPr>
              <a:t>, </a:t>
            </a:r>
            <a:r>
              <a:rPr lang="pl-PL" altLang="pl-PL" sz="2000" b="1">
                <a:solidFill>
                  <a:srgbClr val="CC0000"/>
                </a:solidFill>
                <a:latin typeface="Bookman Old Style" panose="02050604050505020204" pitchFamily="18" charset="0"/>
              </a:rPr>
              <a:t>małpy</a:t>
            </a:r>
            <a:r>
              <a:rPr lang="pl-PL" altLang="pl-PL" sz="2000" b="1">
                <a:solidFill>
                  <a:srgbClr val="000066"/>
                </a:solidFill>
                <a:latin typeface="Bookman Old Style" panose="02050604050505020204" pitchFamily="18" charset="0"/>
              </a:rPr>
              <a:t> </a:t>
            </a:r>
            <a:r>
              <a:rPr lang="pl-PL" altLang="pl-PL" sz="2000" b="1">
                <a:solidFill>
                  <a:srgbClr val="CC0000"/>
                </a:solidFill>
                <a:latin typeface="Bookman Old Style" panose="02050604050505020204" pitchFamily="18" charset="0"/>
              </a:rPr>
              <a:t>człekokształtne</a:t>
            </a:r>
            <a:r>
              <a:rPr lang="pl-PL" altLang="pl-PL" sz="2000" b="1">
                <a:solidFill>
                  <a:srgbClr val="000066"/>
                </a:solidFill>
                <a:latin typeface="Bookman Old Style" panose="02050604050505020204" pitchFamily="18" charset="0"/>
              </a:rPr>
              <a:t> i… </a:t>
            </a:r>
            <a:r>
              <a:rPr lang="pl-PL" altLang="pl-PL" sz="2000" b="1">
                <a:solidFill>
                  <a:srgbClr val="CC0000"/>
                </a:solidFill>
                <a:latin typeface="Bookman Old Style" panose="02050604050505020204" pitchFamily="18" charset="0"/>
              </a:rPr>
              <a:t>wiewiórki</a:t>
            </a:r>
            <a:r>
              <a:rPr lang="pl-PL" altLang="pl-PL" sz="2000" b="1">
                <a:solidFill>
                  <a:srgbClr val="000066"/>
                </a:solidFill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DF29D9B-4EB9-CC1A-9AC0-156AE7EB9F0B}"/>
              </a:ext>
            </a:extLst>
          </p:cNvPr>
          <p:cNvSpPr txBox="1"/>
          <p:nvPr/>
        </p:nvSpPr>
        <p:spPr>
          <a:xfrm>
            <a:off x="88900" y="261938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0F462671-D41F-0ACC-72E2-AA3737E5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6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Yellow_Spectrum">
            <a:extLst>
              <a:ext uri="{FF2B5EF4-FFF2-40B4-BE49-F238E27FC236}">
                <a16:creationId xmlns:a16="http://schemas.microsoft.com/office/drawing/2014/main" id="{D2D0A60A-0981-B9D4-6829-9F654E63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47875"/>
            <a:ext cx="18002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Green_Spectrum">
            <a:extLst>
              <a:ext uri="{FF2B5EF4-FFF2-40B4-BE49-F238E27FC236}">
                <a16:creationId xmlns:a16="http://schemas.microsoft.com/office/drawing/2014/main" id="{6FD62963-5250-BE7B-A4B0-57A43252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047875"/>
            <a:ext cx="18002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Red_Spectrum">
            <a:extLst>
              <a:ext uri="{FF2B5EF4-FFF2-40B4-BE49-F238E27FC236}">
                <a16:creationId xmlns:a16="http://schemas.microsoft.com/office/drawing/2014/main" id="{1A4ABF5E-1F67-87DB-7289-BA910925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047875"/>
            <a:ext cx="18002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Blue_Spectrum">
            <a:extLst>
              <a:ext uri="{FF2B5EF4-FFF2-40B4-BE49-F238E27FC236}">
                <a16:creationId xmlns:a16="http://schemas.microsoft.com/office/drawing/2014/main" id="{C09736AA-82EE-F7CB-79B3-09B7C8A5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20913"/>
            <a:ext cx="18002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9">
            <a:extLst>
              <a:ext uri="{FF2B5EF4-FFF2-40B4-BE49-F238E27FC236}">
                <a16:creationId xmlns:a16="http://schemas.microsoft.com/office/drawing/2014/main" id="{4AB2C820-4AEA-B8E8-CEC1-BC4EE437C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00438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W spektrum światła widzialnego znajdują się wszystkie barwy za wyjątkiem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dwóch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20487" name="Text Box 10">
            <a:extLst>
              <a:ext uri="{FF2B5EF4-FFF2-40B4-BE49-F238E27FC236}">
                <a16:creationId xmlns:a16="http://schemas.microsoft.com/office/drawing/2014/main" id="{30A33AAD-6952-AF0F-E41C-4454ADA53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300663"/>
            <a:ext cx="2395537" cy="769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  <a:p>
            <a:pPr algn="ctr" eaLnBrk="1" hangingPunct="1"/>
            <a:r>
              <a:rPr lang="pl-PL" altLang="pl-PL" b="1">
                <a:solidFill>
                  <a:schemeClr val="bg1"/>
                </a:solidFill>
              </a:rPr>
              <a:t>Czerni</a:t>
            </a:r>
          </a:p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</p:txBody>
      </p:sp>
      <p:sp>
        <p:nvSpPr>
          <p:cNvPr id="20488" name="Text Box 11">
            <a:extLst>
              <a:ext uri="{FF2B5EF4-FFF2-40B4-BE49-F238E27FC236}">
                <a16:creationId xmlns:a16="http://schemas.microsoft.com/office/drawing/2014/main" id="{4FB31F4D-410F-F00D-807F-9151C59C0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300663"/>
            <a:ext cx="2395537" cy="68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  <a:p>
            <a:pPr algn="ctr" eaLnBrk="1" hangingPunct="1"/>
            <a:r>
              <a:rPr lang="pl-PL" altLang="pl-PL" b="1"/>
              <a:t>Bieli</a:t>
            </a:r>
          </a:p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</p:txBody>
      </p:sp>
      <p:sp>
        <p:nvSpPr>
          <p:cNvPr id="20489" name="Text Box 14">
            <a:extLst>
              <a:ext uri="{FF2B5EF4-FFF2-40B4-BE49-F238E27FC236}">
                <a16:creationId xmlns:a16="http://schemas.microsoft.com/office/drawing/2014/main" id="{280F6A99-11E8-8ADD-9815-CE5B8F58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408113"/>
            <a:ext cx="69786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O barwie światła decyduje długość fali mu </a:t>
            </a:r>
          </a:p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odpowiadającej.</a:t>
            </a:r>
          </a:p>
        </p:txBody>
      </p:sp>
      <p:sp>
        <p:nvSpPr>
          <p:cNvPr id="20490" name="Text Box 15">
            <a:extLst>
              <a:ext uri="{FF2B5EF4-FFF2-40B4-BE49-F238E27FC236}">
                <a16:creationId xmlns:a16="http://schemas.microsoft.com/office/drawing/2014/main" id="{902FBF0A-2A28-F49C-CE91-5ED9FEA92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575175"/>
            <a:ext cx="806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Jakich dwóch barw brakuje w spektrum?</a:t>
            </a:r>
          </a:p>
        </p:txBody>
      </p:sp>
      <p:sp>
        <p:nvSpPr>
          <p:cNvPr id="20491" name="Text Box 17">
            <a:extLst>
              <a:ext uri="{FF2B5EF4-FFF2-40B4-BE49-F238E27FC236}">
                <a16:creationId xmlns:a16="http://schemas.microsoft.com/office/drawing/2014/main" id="{8D0B5B1E-D10C-56FD-9E93-F2D6470E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5475288"/>
            <a:ext cx="288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i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1D1AB09-6A22-5B4D-2BEF-7CD7FACECA0E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8456982-9BC0-A103-DAD4-AA1169EDC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>
            <a:extLst>
              <a:ext uri="{FF2B5EF4-FFF2-40B4-BE49-F238E27FC236}">
                <a16:creationId xmlns:a16="http://schemas.microsoft.com/office/drawing/2014/main" id="{46D363D3-C82B-1FB9-041B-3019E51F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265238"/>
            <a:ext cx="2395537" cy="6715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  <a:p>
            <a:pPr algn="ctr" eaLnBrk="1" hangingPunct="1"/>
            <a:r>
              <a:rPr lang="pl-PL" altLang="pl-PL" b="1">
                <a:solidFill>
                  <a:schemeClr val="bg1"/>
                </a:solidFill>
              </a:rPr>
              <a:t>Czerń</a:t>
            </a:r>
          </a:p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</p:txBody>
      </p:sp>
      <p:sp>
        <p:nvSpPr>
          <p:cNvPr id="21507" name="Text Box 5">
            <a:extLst>
              <a:ext uri="{FF2B5EF4-FFF2-40B4-BE49-F238E27FC236}">
                <a16:creationId xmlns:a16="http://schemas.microsoft.com/office/drawing/2014/main" id="{CB51BC3E-5AA3-B4DE-247D-A5DDAAF18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8" y="1420813"/>
            <a:ext cx="36083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Barwa czarna to brak światła</a:t>
            </a: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B1EBC351-B155-A0F0-013B-314375AD4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2492375"/>
            <a:ext cx="2395538" cy="681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  <a:p>
            <a:pPr algn="ctr" eaLnBrk="1" hangingPunct="1"/>
            <a:r>
              <a:rPr lang="pl-PL" altLang="pl-PL" b="1"/>
              <a:t>Biel</a:t>
            </a:r>
          </a:p>
          <a:p>
            <a:pPr algn="ctr" eaLnBrk="1" hangingPunct="1"/>
            <a:endParaRPr lang="pl-PL" altLang="pl-PL" sz="1000" b="1">
              <a:solidFill>
                <a:schemeClr val="bg1"/>
              </a:solidFill>
            </a:endParaRPr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659E0C8D-9B46-EB26-53AF-F7F1D24E7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2376488"/>
            <a:ext cx="3673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Barwa biała to połączenie wszystkich barw</a:t>
            </a: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59E5814B-6ADA-1638-D77A-07C934DA8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644900"/>
            <a:ext cx="52911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Dowód – rozszczepienie światła </a:t>
            </a:r>
          </a:p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białego na pryzmacie</a:t>
            </a:r>
          </a:p>
        </p:txBody>
      </p:sp>
      <p:pic>
        <p:nvPicPr>
          <p:cNvPr id="21511" name="Picture 13" descr="Pryzmat">
            <a:extLst>
              <a:ext uri="{FF2B5EF4-FFF2-40B4-BE49-F238E27FC236}">
                <a16:creationId xmlns:a16="http://schemas.microsoft.com/office/drawing/2014/main" id="{45A8CAE1-5943-2C50-8525-FF3FBF21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84638"/>
            <a:ext cx="4064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7F70753-0995-37D5-F221-42169B5497F8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891DFC9-3915-1EE7-C380-685FD2597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>
            <a:extLst>
              <a:ext uri="{FF2B5EF4-FFF2-40B4-BE49-F238E27FC236}">
                <a16:creationId xmlns:a16="http://schemas.microsoft.com/office/drawing/2014/main" id="{0BE374F6-5F02-99BA-D0F4-4B42B2DBD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192213"/>
            <a:ext cx="4032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Ludzkie oko, choć jest bardzo skomplikowanym urządzeniem jest czułe tylko na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trzy kolory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!</a:t>
            </a:r>
          </a:p>
        </p:txBody>
      </p:sp>
      <p:sp>
        <p:nvSpPr>
          <p:cNvPr id="22531" name="Oval 6">
            <a:extLst>
              <a:ext uri="{FF2B5EF4-FFF2-40B4-BE49-F238E27FC236}">
                <a16:creationId xmlns:a16="http://schemas.microsoft.com/office/drawing/2014/main" id="{79EA8839-16CB-DA9B-7972-94AF8516C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75" y="3182938"/>
            <a:ext cx="863600" cy="865187"/>
          </a:xfrm>
          <a:prstGeom prst="ellipse">
            <a:avLst/>
          </a:prstGeom>
          <a:solidFill>
            <a:srgbClr val="FF191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2532" name="Oval 7">
            <a:extLst>
              <a:ext uri="{FF2B5EF4-FFF2-40B4-BE49-F238E27FC236}">
                <a16:creationId xmlns:a16="http://schemas.microsoft.com/office/drawing/2014/main" id="{34B7D761-86BF-EE02-E3B8-E0C7DB764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182938"/>
            <a:ext cx="863600" cy="865187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2533" name="Oval 8">
            <a:extLst>
              <a:ext uri="{FF2B5EF4-FFF2-40B4-BE49-F238E27FC236}">
                <a16:creationId xmlns:a16="http://schemas.microsoft.com/office/drawing/2014/main" id="{A9792258-C20F-74FA-4DEC-1E6003D77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813" y="3124200"/>
            <a:ext cx="863600" cy="86518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2534" name="Text Box 9">
            <a:extLst>
              <a:ext uri="{FF2B5EF4-FFF2-40B4-BE49-F238E27FC236}">
                <a16:creationId xmlns:a16="http://schemas.microsoft.com/office/drawing/2014/main" id="{5CD0A6FD-AE0E-A3C6-58FE-A2DD858E3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952875"/>
            <a:ext cx="46085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Mózg mieszając te trzy podstawowe barwy jest w stanie odzyskać każdy kolor.</a:t>
            </a:r>
          </a:p>
        </p:txBody>
      </p:sp>
      <p:sp>
        <p:nvSpPr>
          <p:cNvPr id="22535" name="Text Box 12">
            <a:extLst>
              <a:ext uri="{FF2B5EF4-FFF2-40B4-BE49-F238E27FC236}">
                <a16:creationId xmlns:a16="http://schemas.microsoft.com/office/drawing/2014/main" id="{4DFBB883-76C0-B160-7F33-72048820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543550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Podstawowe barwy addytywne</a:t>
            </a:r>
          </a:p>
        </p:txBody>
      </p:sp>
      <p:pic>
        <p:nvPicPr>
          <p:cNvPr id="22536" name="Picture 16" descr="oko">
            <a:extLst>
              <a:ext uri="{FF2B5EF4-FFF2-40B4-BE49-F238E27FC236}">
                <a16:creationId xmlns:a16="http://schemas.microsoft.com/office/drawing/2014/main" id="{6BA115FF-FD09-6AB7-EA71-44DBFE5F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33845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RGB">
            <a:extLst>
              <a:ext uri="{FF2B5EF4-FFF2-40B4-BE49-F238E27FC236}">
                <a16:creationId xmlns:a16="http://schemas.microsoft.com/office/drawing/2014/main" id="{F48B7C52-2A53-B3E0-B5C5-D1B1C8B84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37063"/>
            <a:ext cx="25527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6397821-538C-582C-63AA-0192AE1278E3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80BFE93-C6AE-F884-6F27-455D1F3BB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4">
            <a:extLst>
              <a:ext uri="{FF2B5EF4-FFF2-40B4-BE49-F238E27FC236}">
                <a16:creationId xmlns:a16="http://schemas.microsoft.com/office/drawing/2014/main" id="{0254DDE0-D644-A6E6-B769-3A68F4A24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4652963"/>
            <a:ext cx="863600" cy="865187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3555" name="Oval 5">
            <a:extLst>
              <a:ext uri="{FF2B5EF4-FFF2-40B4-BE49-F238E27FC236}">
                <a16:creationId xmlns:a16="http://schemas.microsoft.com/office/drawing/2014/main" id="{6FE650EE-ED9D-E806-DC25-7E47DCDF7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4652963"/>
            <a:ext cx="863600" cy="86518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3556" name="Oval 6">
            <a:extLst>
              <a:ext uri="{FF2B5EF4-FFF2-40B4-BE49-F238E27FC236}">
                <a16:creationId xmlns:a16="http://schemas.microsoft.com/office/drawing/2014/main" id="{A3DD7CC1-7443-CB00-0C34-74B15E5D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652963"/>
            <a:ext cx="863600" cy="865187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4960B26A-0973-AE3C-5AD5-14DF40D38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8208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Nakładając na obrazie farby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nigdy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, nie otrzymamy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białego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, ale otrzymamy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czarny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. Dlaczego?</a:t>
            </a:r>
          </a:p>
        </p:txBody>
      </p:sp>
      <p:sp>
        <p:nvSpPr>
          <p:cNvPr id="23558" name="Text Box 10">
            <a:extLst>
              <a:ext uri="{FF2B5EF4-FFF2-40B4-BE49-F238E27FC236}">
                <a16:creationId xmlns:a16="http://schemas.microsoft.com/office/drawing/2014/main" id="{12C9A458-3914-208E-494B-7C1496514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2141538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Barwniki zawarte w farbach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absorbują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 światło pozbawiając je danego koloru.</a:t>
            </a:r>
          </a:p>
        </p:txBody>
      </p:sp>
      <p:sp>
        <p:nvSpPr>
          <p:cNvPr id="23559" name="Text Box 17">
            <a:extLst>
              <a:ext uri="{FF2B5EF4-FFF2-40B4-BE49-F238E27FC236}">
                <a16:creationId xmlns:a16="http://schemas.microsoft.com/office/drawing/2014/main" id="{83020A5A-28C2-4999-F4DC-AB0AE43FD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284538"/>
            <a:ext cx="806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Mieszanie światła 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≠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 Mieszanie farby</a:t>
            </a:r>
          </a:p>
        </p:txBody>
      </p:sp>
      <p:pic>
        <p:nvPicPr>
          <p:cNvPr id="23560" name="Picture 18" descr="YCM">
            <a:extLst>
              <a:ext uri="{FF2B5EF4-FFF2-40B4-BE49-F238E27FC236}">
                <a16:creationId xmlns:a16="http://schemas.microsoft.com/office/drawing/2014/main" id="{7A8ECB9E-F4C7-5671-CC7B-F153D807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652963"/>
            <a:ext cx="25527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19">
            <a:extLst>
              <a:ext uri="{FF2B5EF4-FFF2-40B4-BE49-F238E27FC236}">
                <a16:creationId xmlns:a16="http://schemas.microsoft.com/office/drawing/2014/main" id="{525BE683-E158-2CFD-9BF5-E8DDC92AD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62388"/>
            <a:ext cx="4751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Trzy podstawowe kolory dla farb</a:t>
            </a:r>
          </a:p>
        </p:txBody>
      </p:sp>
      <p:sp>
        <p:nvSpPr>
          <p:cNvPr id="23562" name="Text Box 11">
            <a:extLst>
              <a:ext uri="{FF2B5EF4-FFF2-40B4-BE49-F238E27FC236}">
                <a16:creationId xmlns:a16="http://schemas.microsoft.com/office/drawing/2014/main" id="{C4D63C0E-F567-8621-A900-9B96E4906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5551488"/>
            <a:ext cx="46815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Podstawowe barwy subtraktywne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03AA625-70F3-C47F-2883-58C5B531B0A5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0933ED1-6376-16F5-F44C-E71B0B8ED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3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>
            <a:extLst>
              <a:ext uri="{FF2B5EF4-FFF2-40B4-BE49-F238E27FC236}">
                <a16:creationId xmlns:a16="http://schemas.microsoft.com/office/drawing/2014/main" id="{16D83F91-164B-2492-0EF7-2C72906A9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8" y="1538288"/>
            <a:ext cx="4248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Żywe liście zawierają dużo chlorofilu.</a:t>
            </a:r>
          </a:p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Chlorofil absorbuje wszystkie barwy oprócz </a:t>
            </a:r>
            <a:r>
              <a:rPr lang="pl-PL" altLang="pl-PL" b="1">
                <a:solidFill>
                  <a:srgbClr val="33CC33"/>
                </a:solidFill>
                <a:latin typeface="Bookman Old Style" panose="02050604050505020204" pitchFamily="18" charset="0"/>
              </a:rPr>
              <a:t>zielonej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24579" name="Text Box 6">
            <a:extLst>
              <a:ext uri="{FF2B5EF4-FFF2-40B4-BE49-F238E27FC236}">
                <a16:creationId xmlns:a16="http://schemas.microsoft.com/office/drawing/2014/main" id="{BC0D8102-DB5B-19A1-D01F-80E40D44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787775"/>
            <a:ext cx="478948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Na jesień w liściach jest mało chlorofilu i dominują inne barwniki, które odbijają światło o innej barwie (</a:t>
            </a:r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czerwone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, </a:t>
            </a:r>
            <a:r>
              <a:rPr lang="pl-PL" altLang="pl-PL" b="1">
                <a:solidFill>
                  <a:srgbClr val="663300"/>
                </a:solidFill>
                <a:latin typeface="Bookman Old Style" panose="02050604050505020204" pitchFamily="18" charset="0"/>
              </a:rPr>
              <a:t>brązowe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 i </a:t>
            </a:r>
            <a:r>
              <a:rPr lang="pl-PL" altLang="pl-PL" b="1">
                <a:solidFill>
                  <a:srgbClr val="FFFF00"/>
                </a:solidFill>
                <a:latin typeface="Bookman Old Style" panose="02050604050505020204" pitchFamily="18" charset="0"/>
              </a:rPr>
              <a:t>żółte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). Dlatego liście na jesień są kolorowe.</a:t>
            </a:r>
          </a:p>
        </p:txBody>
      </p:sp>
      <p:pic>
        <p:nvPicPr>
          <p:cNvPr id="24580" name="Picture 10" descr="zolte liscie">
            <a:extLst>
              <a:ext uri="{FF2B5EF4-FFF2-40B4-BE49-F238E27FC236}">
                <a16:creationId xmlns:a16="http://schemas.microsoft.com/office/drawing/2014/main" id="{77B9409C-B016-3675-5642-9605886B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3933825"/>
            <a:ext cx="305911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 descr="zielone liscie">
            <a:extLst>
              <a:ext uri="{FF2B5EF4-FFF2-40B4-BE49-F238E27FC236}">
                <a16:creationId xmlns:a16="http://schemas.microsoft.com/office/drawing/2014/main" id="{CB80E3D4-8633-B223-E08D-E3AC5C29900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538288"/>
            <a:ext cx="3059112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746AF72-3658-CEF4-9EDA-4DB52863D749}"/>
              </a:ext>
            </a:extLst>
          </p:cNvPr>
          <p:cNvSpPr/>
          <p:nvPr/>
        </p:nvSpPr>
        <p:spPr>
          <a:xfrm>
            <a:off x="404813" y="847725"/>
            <a:ext cx="48990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Dlaczego liście są zielone ?</a:t>
            </a:r>
            <a:endParaRPr lang="pl-PL" sz="2800" dirty="0">
              <a:latin typeface="Arial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88170F-F949-D8EE-09DC-84836136E850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987FE8B5-3DE5-3998-D8A1-6DF6AA229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9969787-7480-CCF6-2922-3D551F1FFA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0575"/>
            <a:ext cx="8229600" cy="658813"/>
          </a:xfrm>
        </p:spPr>
        <p:txBody>
          <a:bodyPr/>
          <a:lstStyle/>
          <a:p>
            <a:pPr eaLnBrk="1" hangingPunct="1"/>
            <a:r>
              <a:rPr lang="pl-PL" altLang="pl-PL" sz="4000">
                <a:latin typeface="Arial" panose="020B0604020202020204" pitchFamily="34" charset="0"/>
              </a:rPr>
              <a:t>Parametry źródeł światła</a:t>
            </a:r>
          </a:p>
        </p:txBody>
      </p:sp>
      <p:sp>
        <p:nvSpPr>
          <p:cNvPr id="25603" name="Prostokąt 1">
            <a:extLst>
              <a:ext uri="{FF2B5EF4-FFF2-40B4-BE49-F238E27FC236}">
                <a16:creationId xmlns:a16="http://schemas.microsoft.com/office/drawing/2014/main" id="{05425C59-60B7-1CC0-6B34-500C36C38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49388"/>
            <a:ext cx="892810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napięcie zasilające U [V] ,</a:t>
            </a: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moc P [W] ,</a:t>
            </a: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strumień świetlny </a:t>
            </a:r>
            <a:r>
              <a:rPr lang="pl-PL" altLang="pl-PL" sz="2000" b="1">
                <a:solidFill>
                  <a:schemeClr val="tx1"/>
                </a:solidFill>
                <a:sym typeface="Symbol" panose="05050102010706020507" pitchFamily="18" charset="2"/>
              </a:rPr>
              <a:t> </a:t>
            </a:r>
            <a:r>
              <a:rPr lang="pl-PL" altLang="pl-PL" sz="2000" b="1">
                <a:solidFill>
                  <a:schemeClr val="tx1"/>
                </a:solidFill>
              </a:rPr>
              <a:t>[lm] </a:t>
            </a:r>
            <a:r>
              <a:rPr lang="pl-PL" altLang="pl-PL" sz="2000" i="1">
                <a:solidFill>
                  <a:schemeClr val="tx1"/>
                </a:solidFill>
              </a:rPr>
              <a:t>określa całkowitą moc </a:t>
            </a:r>
          </a:p>
          <a:p>
            <a:pPr eaLnBrk="1" hangingPunct="1"/>
            <a:r>
              <a:rPr lang="pl-PL" altLang="pl-PL" sz="2000" i="1">
                <a:solidFill>
                  <a:schemeClr val="tx1"/>
                </a:solidFill>
              </a:rPr>
              <a:t>   wypromieniowaną przez źródło światła w zakresie widzialnym</a:t>
            </a:r>
            <a:endParaRPr lang="pl-PL" altLang="pl-PL" sz="2000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skuteczność świetlna </a:t>
            </a:r>
            <a:r>
              <a:rPr lang="pl-PL" altLang="pl-PL" sz="2000" b="1">
                <a:solidFill>
                  <a:schemeClr val="tx1"/>
                </a:solidFill>
                <a:sym typeface="Symbol" panose="05050102010706020507" pitchFamily="18" charset="2"/>
              </a:rPr>
              <a:t> </a:t>
            </a:r>
            <a:r>
              <a:rPr lang="pl-PL" altLang="pl-PL" sz="2000" b="1">
                <a:solidFill>
                  <a:schemeClr val="tx1"/>
                </a:solidFill>
              </a:rPr>
              <a:t>[lm/W] </a:t>
            </a:r>
            <a:r>
              <a:rPr lang="pl-PL" altLang="pl-PL" sz="2000" i="1">
                <a:solidFill>
                  <a:schemeClr val="tx1"/>
                </a:solidFill>
              </a:rPr>
              <a:t>charakteryzuje efektywność, </a:t>
            </a:r>
          </a:p>
          <a:p>
            <a:pPr eaLnBrk="1" hangingPunct="1"/>
            <a:r>
              <a:rPr lang="pl-PL" altLang="pl-PL" sz="2000" i="1">
                <a:solidFill>
                  <a:schemeClr val="tx1"/>
                </a:solidFill>
              </a:rPr>
              <a:t>   czyli ilość światła wytwarzaną z jednego wata mocy</a:t>
            </a:r>
            <a:endParaRPr lang="pl-PL" altLang="pl-PL" sz="2000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trwałość T [h] </a:t>
            </a:r>
            <a:r>
              <a:rPr lang="pl-PL" altLang="pl-PL" sz="2000" i="1">
                <a:solidFill>
                  <a:schemeClr val="tx1"/>
                </a:solidFill>
              </a:rPr>
              <a:t>suma godzin świecenia, w czasie którego</a:t>
            </a:r>
          </a:p>
          <a:p>
            <a:pPr eaLnBrk="1" hangingPunct="1"/>
            <a:r>
              <a:rPr lang="pl-PL" altLang="pl-PL" sz="2000" i="1">
                <a:solidFill>
                  <a:schemeClr val="tx1"/>
                </a:solidFill>
              </a:rPr>
              <a:t>   źródło spełnia wymagania norm , L70</a:t>
            </a:r>
            <a:endParaRPr lang="pl-PL" altLang="pl-PL" sz="2000">
              <a:solidFill>
                <a:schemeClr val="tx1"/>
              </a:solidFill>
            </a:endParaRP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luminancja L [cd/m  ] </a:t>
            </a:r>
            <a:r>
              <a:rPr lang="pl-PL" altLang="pl-PL" sz="2000" i="1">
                <a:solidFill>
                  <a:schemeClr val="tx1"/>
                </a:solidFill>
              </a:rPr>
              <a:t>światłość w danym kierunku</a:t>
            </a:r>
          </a:p>
          <a:p>
            <a:pPr eaLnBrk="1" hangingPunct="1"/>
            <a:r>
              <a:rPr lang="pl-PL" altLang="pl-PL" sz="2000" i="1">
                <a:solidFill>
                  <a:schemeClr val="tx1"/>
                </a:solidFill>
              </a:rPr>
              <a:t>   przypadająca na jednostkę pozornej powierzchni źródła światła , </a:t>
            </a: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barwa światła (temperatura barwowa) T  [K] </a:t>
            </a:r>
            <a:r>
              <a:rPr lang="pl-PL" altLang="pl-PL" sz="2000" i="1">
                <a:solidFill>
                  <a:schemeClr val="tx1"/>
                </a:solidFill>
              </a:rPr>
              <a:t>im wyższa tym</a:t>
            </a:r>
          </a:p>
          <a:p>
            <a:pPr eaLnBrk="1" hangingPunct="1"/>
            <a:r>
              <a:rPr lang="pl-PL" altLang="pl-PL" sz="2000" i="1">
                <a:solidFill>
                  <a:schemeClr val="tx1"/>
                </a:solidFill>
              </a:rPr>
              <a:t>   światło jest zimniejsze ,</a:t>
            </a:r>
          </a:p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• </a:t>
            </a:r>
            <a:r>
              <a:rPr lang="pl-PL" altLang="pl-PL" sz="2000" b="1">
                <a:solidFill>
                  <a:schemeClr val="tx1"/>
                </a:solidFill>
              </a:rPr>
              <a:t>współczynnik oddawania barw Ra  </a:t>
            </a:r>
            <a:r>
              <a:rPr lang="pl-PL" altLang="pl-PL" sz="2000" i="1">
                <a:solidFill>
                  <a:schemeClr val="tx1"/>
                </a:solidFill>
              </a:rPr>
              <a:t>zdolność do oddawania </a:t>
            </a:r>
          </a:p>
          <a:p>
            <a:pPr eaLnBrk="1" hangingPunct="1"/>
            <a:r>
              <a:rPr lang="pl-PL" altLang="pl-PL" sz="2000" i="1">
                <a:solidFill>
                  <a:schemeClr val="tx1"/>
                </a:solidFill>
              </a:rPr>
              <a:t>   barw oświetlanych przedmiotów</a:t>
            </a:r>
            <a:r>
              <a:rPr lang="pl-PL" altLang="pl-PL" i="1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5604" name="Prostokąt 2">
            <a:extLst>
              <a:ext uri="{FF2B5EF4-FFF2-40B4-BE49-F238E27FC236}">
                <a16:creationId xmlns:a16="http://schemas.microsoft.com/office/drawing/2014/main" id="{13573B6A-1D65-FDE8-B76E-4E3697686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3860800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605" name="Prostokąt 15">
            <a:extLst>
              <a:ext uri="{FF2B5EF4-FFF2-40B4-BE49-F238E27FC236}">
                <a16:creationId xmlns:a16="http://schemas.microsoft.com/office/drawing/2014/main" id="{C11D7702-6943-124E-4995-3235F8FC2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4581525"/>
            <a:ext cx="288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D93505D-8808-306B-B210-38E0BC7BA1B0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036F54DB-7A4E-E7F5-5DD3-BA9BB686B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6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az 3">
            <a:extLst>
              <a:ext uri="{FF2B5EF4-FFF2-40B4-BE49-F238E27FC236}">
                <a16:creationId xmlns:a16="http://schemas.microsoft.com/office/drawing/2014/main" id="{0C60B167-FCE1-B21C-56C3-F7812BAD9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36625"/>
            <a:ext cx="88376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gl_spectris_1-0_touch_just">
            <a:extLst>
              <a:ext uri="{FF2B5EF4-FFF2-40B4-BE49-F238E27FC236}">
                <a16:creationId xmlns:a16="http://schemas.microsoft.com/office/drawing/2014/main" id="{6C328F2C-945C-D393-1E88-A1C6391E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936625"/>
            <a:ext cx="13081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921EAD7-CD65-F4D1-FD8A-D12C272C29BA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765BB205-6A6D-E394-9E01-782C0D9FF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6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381BE56-E824-EFA0-3042-9BF19DD379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>
                <a:latin typeface="Arial" panose="020B0604020202020204" pitchFamily="34" charset="0"/>
              </a:rPr>
              <a:t>Temperatura barwowa</a:t>
            </a:r>
          </a:p>
        </p:txBody>
      </p:sp>
      <p:sp>
        <p:nvSpPr>
          <p:cNvPr id="28675" name="Rectangle 28">
            <a:extLst>
              <a:ext uri="{FF2B5EF4-FFF2-40B4-BE49-F238E27FC236}">
                <a16:creationId xmlns:a16="http://schemas.microsoft.com/office/drawing/2014/main" id="{284399A3-DB70-9EF1-6005-822567569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90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graphicFrame>
        <p:nvGraphicFramePr>
          <p:cNvPr id="28676" name="Object 27">
            <a:extLst>
              <a:ext uri="{FF2B5EF4-FFF2-40B4-BE49-F238E27FC236}">
                <a16:creationId xmlns:a16="http://schemas.microsoft.com/office/drawing/2014/main" id="{18735907-CD7E-6ED9-B955-60BBE8A6DD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3938" y="1628775"/>
          <a:ext cx="8137525" cy="41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5" imgW="4819048" imgH="2685714" progId="Paint.Picture">
                  <p:embed/>
                </p:oleObj>
              </mc:Choice>
              <mc:Fallback>
                <p:oleObj name="Obraz - mapa bitowa" r:id="rId5" imgW="4819048" imgH="2685714" progId="Paint.Picture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383"/>
                      <a:stretch>
                        <a:fillRect/>
                      </a:stretch>
                    </p:blipFill>
                    <p:spPr bwMode="auto">
                      <a:xfrm>
                        <a:off x="1023938" y="1628775"/>
                        <a:ext cx="8137525" cy="410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9141B962-7467-D05C-4A55-D4009A3214AD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E1D3CEC-B715-6076-0CC8-9475ADF09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7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9109288A-40C1-45C2-97B9-903C4A199A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127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>
                <a:latin typeface="EFN Tablica Drogowa"/>
              </a:rPr>
              <a:t>BARWY ŚWIATŁA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AFB404F-E569-1D1E-EB36-698D8F3FEF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0" y="1519238"/>
            <a:ext cx="8456613" cy="4003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AD595C1-8CB2-FFCA-16D3-6021F06B9805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08BE78B-4A5E-2D5E-ADC5-F33DDB191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2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6D355E5-8DE9-83C2-96E5-A35E5FE4A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3651250"/>
            <a:ext cx="61198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rgbClr val="000099"/>
                </a:solidFill>
              </a:rPr>
              <a:t> </a:t>
            </a:r>
            <a:endParaRPr lang="en-GB" altLang="pl-PL" sz="2000" b="1">
              <a:solidFill>
                <a:srgbClr val="000099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C877351-A442-C78C-4940-AB47E6480926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sp>
        <p:nvSpPr>
          <p:cNvPr id="10244" name="pole tekstowe 4">
            <a:extLst>
              <a:ext uri="{FF2B5EF4-FFF2-40B4-BE49-F238E27FC236}">
                <a16:creationId xmlns:a16="http://schemas.microsoft.com/office/drawing/2014/main" id="{5FA98F02-B1D5-237B-B04B-E54D4E158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6040438"/>
            <a:ext cx="4826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b="1">
                <a:solidFill>
                  <a:schemeClr val="tx1"/>
                </a:solidFill>
              </a:rPr>
              <a:t>Marek KURKOWSKI</a:t>
            </a:r>
          </a:p>
        </p:txBody>
      </p:sp>
      <p:sp>
        <p:nvSpPr>
          <p:cNvPr id="10245" name="pole tekstowe 4">
            <a:extLst>
              <a:ext uri="{FF2B5EF4-FFF2-40B4-BE49-F238E27FC236}">
                <a16:creationId xmlns:a16="http://schemas.microsoft.com/office/drawing/2014/main" id="{D840AF9C-EFCA-7C82-3FDE-474E1999A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164013"/>
            <a:ext cx="6156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sz="1800" b="1" i="1">
                <a:solidFill>
                  <a:schemeClr val="tx1"/>
                </a:solidFill>
              </a:rPr>
              <a:t>prezentowane zdjęcia i opisy zamieszczono wyłącznie w celach dydaktycznych</a:t>
            </a:r>
          </a:p>
          <a:p>
            <a:pPr algn="r" eaLnBrk="1" hangingPunct="1"/>
            <a:r>
              <a:rPr lang="pl-PL" altLang="pl-PL" sz="1800" b="1" i="1">
                <a:solidFill>
                  <a:schemeClr val="tx1"/>
                </a:solidFill>
              </a:rPr>
              <a:t>część materiałów przedstawiono na podstawie danych firmy                     </a:t>
            </a:r>
          </a:p>
        </p:txBody>
      </p:sp>
      <p:pic>
        <p:nvPicPr>
          <p:cNvPr id="10246" name="Obraz 11">
            <a:extLst>
              <a:ext uri="{FF2B5EF4-FFF2-40B4-BE49-F238E27FC236}">
                <a16:creationId xmlns:a16="http://schemas.microsoft.com/office/drawing/2014/main" id="{9C969288-6306-1585-EB10-A3A595DA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4" t="38924" r="82"/>
          <a:stretch>
            <a:fillRect/>
          </a:stretch>
        </p:blipFill>
        <p:spPr bwMode="auto">
          <a:xfrm>
            <a:off x="7267575" y="5386388"/>
            <a:ext cx="18764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A2D1C9E-CAB4-D072-528B-11BDC7300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5">
            <a:extLst>
              <a:ext uri="{FF2B5EF4-FFF2-40B4-BE49-F238E27FC236}">
                <a16:creationId xmlns:a16="http://schemas.microsoft.com/office/drawing/2014/main" id="{DE4D18F1-2182-E0AE-0BDE-B921749F3C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7975" y="1052513"/>
          <a:ext cx="850582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891353" imgH="5257428" progId="Word.Document.8">
                  <p:embed/>
                </p:oleObj>
              </mc:Choice>
              <mc:Fallback>
                <p:oleObj name="Document" r:id="rId4" imgW="9891353" imgH="5257428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052513"/>
                        <a:ext cx="8505825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1" name="Picture 7" descr="http://www.knest.pw.edu.pl/tomczuk/wp-content/uploads/2012/02/zarowka-klasyczna-1024x608.jpg">
            <a:extLst>
              <a:ext uri="{FF2B5EF4-FFF2-40B4-BE49-F238E27FC236}">
                <a16:creationId xmlns:a16="http://schemas.microsoft.com/office/drawing/2014/main" id="{E9DE847E-19F5-B245-B10A-0EEEC0A46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1989138"/>
            <a:ext cx="19399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95C8348-F20B-8C9C-33AD-74704030559F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724FD2C-4D5E-BE14-8C4F-56D700993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6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5D4BDFF-FD30-08A8-A484-E884AAAC6D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5882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>
                <a:latin typeface="Arial" panose="020B0604020202020204" pitchFamily="34" charset="0"/>
              </a:rPr>
              <a:t>Termoluminescencja - Gwiazdy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4440BA7-22A4-88C1-4A39-F720349D027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16113"/>
            <a:ext cx="8229600" cy="4525962"/>
          </a:xfrm>
        </p:spPr>
        <p:txBody>
          <a:bodyPr/>
          <a:lstStyle/>
          <a:p>
            <a:pPr eaLnBrk="1" hangingPunct="1"/>
            <a:r>
              <a:rPr lang="pl-PL" altLang="pl-PL" sz="2000">
                <a:latin typeface="Arial" panose="020B0604020202020204" pitchFamily="34" charset="0"/>
              </a:rPr>
              <a:t>Największe źródło światła – Słońce (reakcje termojądrowe)</a:t>
            </a:r>
          </a:p>
          <a:p>
            <a:pPr eaLnBrk="1" hangingPunct="1">
              <a:buFontTx/>
              <a:buNone/>
            </a:pPr>
            <a:endParaRPr lang="pl-PL" altLang="pl-PL" sz="200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pl-PL" altLang="pl-PL" sz="2000">
              <a:latin typeface="Arial" panose="020B0604020202020204" pitchFamily="34" charset="0"/>
            </a:endParaRPr>
          </a:p>
        </p:txBody>
      </p:sp>
      <p:pic>
        <p:nvPicPr>
          <p:cNvPr id="33796" name="Picture 5" descr="sun_uv_prominence_002">
            <a:extLst>
              <a:ext uri="{FF2B5EF4-FFF2-40B4-BE49-F238E27FC236}">
                <a16:creationId xmlns:a16="http://schemas.microsoft.com/office/drawing/2014/main" id="{D2EE7599-5A0E-6BB5-328D-C97249D0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636838"/>
            <a:ext cx="35687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6">
            <a:extLst>
              <a:ext uri="{FF2B5EF4-FFF2-40B4-BE49-F238E27FC236}">
                <a16:creationId xmlns:a16="http://schemas.microsoft.com/office/drawing/2014/main" id="{148554A0-9063-ECB9-9BED-D51C4055E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655888"/>
            <a:ext cx="318293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tx1"/>
                </a:solidFill>
              </a:rPr>
              <a:t>Moc promieniowania: </a:t>
            </a:r>
          </a:p>
          <a:p>
            <a:pPr eaLnBrk="1" hangingPunct="1"/>
            <a:r>
              <a:rPr lang="pl-PL" altLang="pl-PL">
                <a:solidFill>
                  <a:schemeClr val="tx1"/>
                </a:solidFill>
              </a:rPr>
              <a:t>3,827×10    W </a:t>
            </a:r>
          </a:p>
        </p:txBody>
      </p:sp>
      <p:pic>
        <p:nvPicPr>
          <p:cNvPr id="33798" name="Picture 7">
            <a:extLst>
              <a:ext uri="{FF2B5EF4-FFF2-40B4-BE49-F238E27FC236}">
                <a16:creationId xmlns:a16="http://schemas.microsoft.com/office/drawing/2014/main" id="{6D0F906E-EE1B-24BE-D9FC-AECA2F1A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500438"/>
            <a:ext cx="38100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9" name="Prostokąt 1">
            <a:extLst>
              <a:ext uri="{FF2B5EF4-FFF2-40B4-BE49-F238E27FC236}">
                <a16:creationId xmlns:a16="http://schemas.microsoft.com/office/drawing/2014/main" id="{CA038D94-2A2E-D1A8-F4E7-B298A335E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8" y="2900363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98C054-1CEB-DE48-1FA9-EABFF99AE83E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6F8D940-2CC8-35FD-B894-3A9EF4DC8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http://www.knest.pw.edu.pl/tomczuk/wp-content/uploads/2012/02/zarowka-klasyczna-1024x608.jpg">
            <a:extLst>
              <a:ext uri="{FF2B5EF4-FFF2-40B4-BE49-F238E27FC236}">
                <a16:creationId xmlns:a16="http://schemas.microsoft.com/office/drawing/2014/main" id="{AFD67BC8-694E-5785-4512-ECFF9404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284288"/>
            <a:ext cx="84963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F361FAC-15C4-9625-9EBA-80AC6970B100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4D0B670-98AE-9434-38BF-70C56EFF4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C55096B-13D1-15A6-B8C1-22D449072E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9810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>
                <a:latin typeface="Arial" panose="020B0604020202020204" pitchFamily="34" charset="0"/>
              </a:rPr>
              <a:t>Sposoby wytwarzania światła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B891604-1F9C-FDA7-0F10-83C1679EBFE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565400"/>
            <a:ext cx="4897438" cy="356711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pl-PL" altLang="pl-PL">
                <a:latin typeface="Arial" panose="020B0604020202020204" pitchFamily="34" charset="0"/>
              </a:rPr>
              <a:t>wysoka temperatura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>
                <a:latin typeface="Arial" panose="020B0604020202020204" pitchFamily="34" charset="0"/>
              </a:rPr>
              <a:t>wyładowanie</a:t>
            </a:r>
          </a:p>
          <a:p>
            <a:pPr eaLnBrk="1" hangingPunct="1">
              <a:lnSpc>
                <a:spcPct val="150000"/>
              </a:lnSpc>
            </a:pPr>
            <a:r>
              <a:rPr lang="pl-PL" altLang="pl-PL">
                <a:latin typeface="Arial" panose="020B0604020202020204" pitchFamily="34" charset="0"/>
              </a:rPr>
              <a:t>luminescencja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2BF244D-DE45-ED5E-AE2E-5785F8B2D254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0DA055F-5FBF-0C9F-A2D8-9E8C4E43A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8DC6B68-1217-3A8C-6F04-3701EEF248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44538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>
                <a:latin typeface="Arial" panose="020B0604020202020204" pitchFamily="34" charset="0"/>
              </a:rPr>
              <a:t>Termoluminescencja - żarówka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BC143F4-5AC5-9195-FEB2-22C1F1C656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608513" y="3500438"/>
            <a:ext cx="4535487" cy="25923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l-PL" altLang="pl-PL" sz="1600" b="1">
                <a:latin typeface="Arial" panose="020B0604020202020204" pitchFamily="34" charset="0"/>
              </a:rPr>
              <a:t>1838</a:t>
            </a:r>
            <a:r>
              <a:rPr lang="pl-PL" altLang="pl-PL" sz="1600">
                <a:latin typeface="Arial" panose="020B0604020202020204" pitchFamily="34" charset="0"/>
              </a:rPr>
              <a:t> – włókno węglowe żarzące się w próżni</a:t>
            </a:r>
          </a:p>
          <a:p>
            <a:pPr eaLnBrk="1" hangingPunct="1">
              <a:buFontTx/>
              <a:buNone/>
            </a:pPr>
            <a:r>
              <a:rPr lang="pl-PL" altLang="pl-PL" sz="1600" b="1">
                <a:latin typeface="Arial" panose="020B0604020202020204" pitchFamily="34" charset="0"/>
              </a:rPr>
              <a:t>1890</a:t>
            </a:r>
            <a:r>
              <a:rPr lang="pl-PL" altLang="pl-PL" sz="1600">
                <a:latin typeface="Arial" panose="020B0604020202020204" pitchFamily="34" charset="0"/>
              </a:rPr>
              <a:t> – wolframowy żarnik</a:t>
            </a:r>
          </a:p>
          <a:p>
            <a:pPr eaLnBrk="1" hangingPunct="1">
              <a:buFontTx/>
              <a:buNone/>
            </a:pPr>
            <a:r>
              <a:rPr lang="pl-PL" altLang="pl-PL" sz="1600" b="1">
                <a:latin typeface="Arial" panose="020B0604020202020204" pitchFamily="34" charset="0"/>
              </a:rPr>
              <a:t>1878</a:t>
            </a:r>
            <a:r>
              <a:rPr lang="pl-PL" altLang="pl-PL" sz="1600">
                <a:latin typeface="Arial" panose="020B0604020202020204" pitchFamily="34" charset="0"/>
              </a:rPr>
              <a:t> – pierwsza nadająca się do praktycznego wykorzystania żarówka, patent brytyjski </a:t>
            </a:r>
          </a:p>
          <a:p>
            <a:pPr eaLnBrk="1" hangingPunct="1">
              <a:buFontTx/>
              <a:buNone/>
            </a:pPr>
            <a:r>
              <a:rPr lang="pl-PL" altLang="pl-PL" sz="1600" b="1">
                <a:latin typeface="Arial" panose="020B0604020202020204" pitchFamily="34" charset="0"/>
              </a:rPr>
              <a:t>1 września 2009</a:t>
            </a:r>
            <a:r>
              <a:rPr lang="pl-PL" altLang="pl-PL" sz="1600">
                <a:latin typeface="Arial" panose="020B0604020202020204" pitchFamily="34" charset="0"/>
              </a:rPr>
              <a:t> – od tego dnia zgodnie z Rozporządzeniem Komisji (WE) nr 244/2009 obowiązującym w Unii Europejskiej sklepy nie mogą zamawiać żarówek 100 i więcej watowych, a również wszystkich żarówek nie przeźroczystych 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FA50C34B-1EF7-5741-B57F-7BF7333E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33588"/>
            <a:ext cx="32099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B8BEE0D9-9981-DC4F-13C8-8BEB5316E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2006600"/>
            <a:ext cx="51974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>
                <a:solidFill>
                  <a:schemeClr val="tx1"/>
                </a:solidFill>
              </a:rPr>
              <a:t>   Moc promieniowania: 15 - 1000 W </a:t>
            </a:r>
          </a:p>
          <a:p>
            <a:pPr algn="ctr" eaLnBrk="1" hangingPunct="1"/>
            <a:endParaRPr lang="pl-PL" altLang="pl-PL">
              <a:solidFill>
                <a:schemeClr val="tx1"/>
              </a:solidFill>
            </a:endParaRPr>
          </a:p>
          <a:p>
            <a:pPr algn="ctr" eaLnBrk="1" hangingPunct="1"/>
            <a:r>
              <a:rPr lang="pl-PL" altLang="pl-PL" sz="1800">
                <a:solidFill>
                  <a:schemeClr val="tx1"/>
                </a:solidFill>
              </a:rPr>
              <a:t>Widmo promieniowania zbliżone do </a:t>
            </a:r>
          </a:p>
          <a:p>
            <a:pPr algn="ctr" eaLnBrk="1" hangingPunct="1"/>
            <a:r>
              <a:rPr lang="pl-PL" altLang="pl-PL" sz="1800">
                <a:solidFill>
                  <a:schemeClr val="tx1"/>
                </a:solidFill>
              </a:rPr>
              <a:t>widma promieniowania słonecznego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28E0D13-9267-1F8B-5952-3D1C98BC4506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8531AEE-4FA9-C434-4D3E-EE833CF60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3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>
            <a:extLst>
              <a:ext uri="{FF2B5EF4-FFF2-40B4-BE49-F238E27FC236}">
                <a16:creationId xmlns:a16="http://schemas.microsoft.com/office/drawing/2014/main" id="{26790648-A217-A9E4-DEC0-38D0C0920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805488"/>
            <a:ext cx="2184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9" descr="Plik:Incandescent light bulb.svg">
            <a:hlinkClick r:id="rId5"/>
            <a:extLst>
              <a:ext uri="{FF2B5EF4-FFF2-40B4-BE49-F238E27FC236}">
                <a16:creationId xmlns:a16="http://schemas.microsoft.com/office/drawing/2014/main" id="{3C2767F9-A773-7338-88A4-EA31C35A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47725"/>
            <a:ext cx="42195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Prostokąt 1">
            <a:extLst>
              <a:ext uri="{FF2B5EF4-FFF2-40B4-BE49-F238E27FC236}">
                <a16:creationId xmlns:a16="http://schemas.microsoft.com/office/drawing/2014/main" id="{300A5BBF-BB22-D502-3650-4FAF89AC5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2752725"/>
            <a:ext cx="4572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Schemat budowy żarówki próżniowej :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1 - Szklana bańka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2 - Gaz obojętny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3 - Żarnik wolframowy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4 - Drut kontaktowy (do styku   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     doprowadzający)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5 - Drut kontaktowy (do gwintowanego  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     trzonka)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6 - Podpórka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7 - Słupek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8 - Gwint kontaktowy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9 - Trzonek gwintowany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10 - Krążek izolacji cieplnej</a:t>
            </a:r>
          </a:p>
          <a:p>
            <a:pPr eaLnBrk="1" hangingPunct="1"/>
            <a:r>
              <a:rPr lang="pl-PL" altLang="pl-PL" sz="1800">
                <a:solidFill>
                  <a:schemeClr val="tx1"/>
                </a:solidFill>
              </a:rPr>
              <a:t>11 - Stopa kontaktu elektrycznego</a:t>
            </a:r>
          </a:p>
        </p:txBody>
      </p:sp>
      <p:pic>
        <p:nvPicPr>
          <p:cNvPr id="38917" name="Picture 7">
            <a:extLst>
              <a:ext uri="{FF2B5EF4-FFF2-40B4-BE49-F238E27FC236}">
                <a16:creationId xmlns:a16="http://schemas.microsoft.com/office/drawing/2014/main" id="{2026BA7E-CFC7-113A-9F81-E95A2D3E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981075"/>
            <a:ext cx="20193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C2C917F-F6A8-568B-07B9-2096BC3FF5A1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00E6D6D-E31D-44D3-1810-3F47BC216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BAE9923-6F7B-9BFA-F640-2FC9C18AF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8477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4000"/>
              <a:t>Wytwarzanie światła </a:t>
            </a:r>
            <a:br>
              <a:rPr lang="pl-PL" altLang="pl-PL" sz="4000"/>
            </a:br>
            <a:r>
              <a:rPr lang="pl-PL" altLang="pl-PL" sz="4000"/>
              <a:t>poprzez wyładowanie</a:t>
            </a:r>
          </a:p>
        </p:txBody>
      </p:sp>
      <p:pic>
        <p:nvPicPr>
          <p:cNvPr id="39939" name="Picture 9" descr="http://www.led.hant.pl/grafika/swietlowka3.jpg">
            <a:extLst>
              <a:ext uri="{FF2B5EF4-FFF2-40B4-BE49-F238E27FC236}">
                <a16:creationId xmlns:a16="http://schemas.microsoft.com/office/drawing/2014/main" id="{5F34D7E9-3990-3C22-EAA2-0C228527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3A2E8931-7F07-8FE3-46C5-8A1D068EDB5F}"/>
              </a:ext>
            </a:extLst>
          </p:cNvPr>
          <p:cNvSpPr/>
          <p:nvPr/>
        </p:nvSpPr>
        <p:spPr>
          <a:xfrm>
            <a:off x="820738" y="1990725"/>
            <a:ext cx="7777162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dirty="0">
                <a:latin typeface="Arial" charset="0"/>
              </a:rPr>
              <a:t>Lampy wyładowcze:</a:t>
            </a:r>
          </a:p>
          <a:p>
            <a:pPr eaLnBrk="1" hangingPunct="1">
              <a:defRPr/>
            </a:pPr>
            <a:endParaRPr lang="pl-PL" dirty="0">
              <a:latin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świetlówki (lampy fluorescencyjne),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lampy rtęciowe,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lampy rtęciowo – żarowe,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lampy metalohalogenkowe,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lampy sodowe wysokoprężne i niskoprężne,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lampy indukcyjne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AFEC2A9-BB8E-318D-1DEE-58AF33E461F5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F3FE4FA-5ECD-EFB7-C480-034107286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C4646AC-60D7-0783-26DE-DD6A478C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8477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4000"/>
              <a:t>Wytwarzanie światła </a:t>
            </a:r>
            <a:br>
              <a:rPr lang="pl-PL" altLang="pl-PL" sz="4000"/>
            </a:br>
            <a:r>
              <a:rPr lang="pl-PL" altLang="pl-PL" sz="4000"/>
              <a:t>poprzez wyładowanie</a:t>
            </a:r>
          </a:p>
        </p:txBody>
      </p:sp>
      <p:pic>
        <p:nvPicPr>
          <p:cNvPr id="41987" name="Picture 9" descr="http://www.led.hant.pl/grafika/swietlowka3.jpg">
            <a:extLst>
              <a:ext uri="{FF2B5EF4-FFF2-40B4-BE49-F238E27FC236}">
                <a16:creationId xmlns:a16="http://schemas.microsoft.com/office/drawing/2014/main" id="{7E458C8A-2DDD-BE54-3858-6533ACF9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>
            <a:extLst>
              <a:ext uri="{FF2B5EF4-FFF2-40B4-BE49-F238E27FC236}">
                <a16:creationId xmlns:a16="http://schemas.microsoft.com/office/drawing/2014/main" id="{D7E1EF7E-0A3B-EDE2-DCE4-A5B7C48C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91440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3">
            <a:extLst>
              <a:ext uri="{FF2B5EF4-FFF2-40B4-BE49-F238E27FC236}">
                <a16:creationId xmlns:a16="http://schemas.microsoft.com/office/drawing/2014/main" id="{A541B23E-32A9-70D6-BE21-89FFCE89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183188"/>
            <a:ext cx="37258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4">
            <a:extLst>
              <a:ext uri="{FF2B5EF4-FFF2-40B4-BE49-F238E27FC236}">
                <a16:creationId xmlns:a16="http://schemas.microsoft.com/office/drawing/2014/main" id="{8216D763-227B-0089-7812-1495F8F1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56238"/>
            <a:ext cx="3168650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9D36F0E-0443-119C-45C7-8EAC9E860BD6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5943DF8-9A0A-0A15-92A9-9439051CD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9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rostokąt 1">
            <a:extLst>
              <a:ext uri="{FF2B5EF4-FFF2-40B4-BE49-F238E27FC236}">
                <a16:creationId xmlns:a16="http://schemas.microsoft.com/office/drawing/2014/main" id="{5155E4B6-6EE8-6E38-1F4E-260E426C9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pic>
        <p:nvPicPr>
          <p:cNvPr id="44035" name="Picture 9" descr="http://www.led.hant.pl/grafika/swietlowka3.jpg">
            <a:extLst>
              <a:ext uri="{FF2B5EF4-FFF2-40B4-BE49-F238E27FC236}">
                <a16:creationId xmlns:a16="http://schemas.microsoft.com/office/drawing/2014/main" id="{656246DC-BE05-255D-42F3-88C1786B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Obraz 1">
            <a:extLst>
              <a:ext uri="{FF2B5EF4-FFF2-40B4-BE49-F238E27FC236}">
                <a16:creationId xmlns:a16="http://schemas.microsoft.com/office/drawing/2014/main" id="{8D8D1E9B-2625-40A4-83DA-59267F293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2538413"/>
            <a:ext cx="1981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az 2">
            <a:extLst>
              <a:ext uri="{FF2B5EF4-FFF2-40B4-BE49-F238E27FC236}">
                <a16:creationId xmlns:a16="http://schemas.microsoft.com/office/drawing/2014/main" id="{941B3B48-5638-79B7-B971-2A4D67111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30350"/>
            <a:ext cx="5962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Obraz 3">
            <a:extLst>
              <a:ext uri="{FF2B5EF4-FFF2-40B4-BE49-F238E27FC236}">
                <a16:creationId xmlns:a16="http://schemas.microsoft.com/office/drawing/2014/main" id="{186EE594-3754-835B-9319-77CA8D2E1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970213"/>
            <a:ext cx="59436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B14F352-8600-B074-0CFF-518DF746A3D2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E6E24BA-9338-8048-6EBC-421CDE051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>
            <a:extLst>
              <a:ext uri="{FF2B5EF4-FFF2-40B4-BE49-F238E27FC236}">
                <a16:creationId xmlns:a16="http://schemas.microsoft.com/office/drawing/2014/main" id="{8B1822EB-92E9-229C-AA46-4C575FF1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274763"/>
            <a:ext cx="84248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9" descr="http://www.led.hant.pl/grafika/swietlowka3.jpg">
            <a:extLst>
              <a:ext uri="{FF2B5EF4-FFF2-40B4-BE49-F238E27FC236}">
                <a16:creationId xmlns:a16="http://schemas.microsoft.com/office/drawing/2014/main" id="{01E205CB-B282-7A3C-B33D-CA9371DD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Prostokąt 1">
            <a:extLst>
              <a:ext uri="{FF2B5EF4-FFF2-40B4-BE49-F238E27FC236}">
                <a16:creationId xmlns:a16="http://schemas.microsoft.com/office/drawing/2014/main" id="{7F57CF71-95EB-B515-58EC-76E9A0E7B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0FA2D63-6434-F511-5345-D062D651651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9F189B6-9E8F-FB02-0C01-1410BF149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4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ynamo">
            <a:extLst>
              <a:ext uri="{FF2B5EF4-FFF2-40B4-BE49-F238E27FC236}">
                <a16:creationId xmlns:a16="http://schemas.microsoft.com/office/drawing/2014/main" id="{5DD4905C-A0E9-1263-D897-5115770D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3222625"/>
            <a:ext cx="229076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10">
            <a:extLst>
              <a:ext uri="{FF2B5EF4-FFF2-40B4-BE49-F238E27FC236}">
                <a16:creationId xmlns:a16="http://schemas.microsoft.com/office/drawing/2014/main" id="{43103DDA-AEDB-7AE0-A25F-61D7CBE2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1514475"/>
            <a:ext cx="77041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500" b="1">
                <a:solidFill>
                  <a:srgbClr val="000066"/>
                </a:solidFill>
                <a:latin typeface="Bookman Old Style" panose="02050604050505020204" pitchFamily="18" charset="0"/>
              </a:rPr>
              <a:t>Światło jest jedną z form istnienia </a:t>
            </a:r>
            <a:r>
              <a:rPr lang="pl-PL" altLang="pl-PL" sz="2500" b="1">
                <a:solidFill>
                  <a:srgbClr val="CC0000"/>
                </a:solidFill>
                <a:latin typeface="Bookman Old Style" panose="02050604050505020204" pitchFamily="18" charset="0"/>
              </a:rPr>
              <a:t>energii</a:t>
            </a:r>
            <a:r>
              <a:rPr lang="pl-PL" altLang="pl-PL" sz="2500" b="1">
                <a:solidFill>
                  <a:srgbClr val="000066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1268" name="Picture 5" descr="latarka">
            <a:extLst>
              <a:ext uri="{FF2B5EF4-FFF2-40B4-BE49-F238E27FC236}">
                <a16:creationId xmlns:a16="http://schemas.microsoft.com/office/drawing/2014/main" id="{09E9F2AF-D9BF-2220-9F29-AD1E677A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386138"/>
            <a:ext cx="28384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" descr="Rachunek">
            <a:extLst>
              <a:ext uri="{FF2B5EF4-FFF2-40B4-BE49-F238E27FC236}">
                <a16:creationId xmlns:a16="http://schemas.microsoft.com/office/drawing/2014/main" id="{092B4A0A-AD09-CFC8-D6E8-A4B27869A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378075"/>
            <a:ext cx="2430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A0B4D27-90DC-F561-F7DD-D0F0E6FDB2C1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D242A7B-F1EC-59B4-0B54-BF3A1971D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Prostokąt 1">
            <a:extLst>
              <a:ext uri="{FF2B5EF4-FFF2-40B4-BE49-F238E27FC236}">
                <a16:creationId xmlns:a16="http://schemas.microsoft.com/office/drawing/2014/main" id="{0C7E6C5B-0361-0CB4-1271-424C850DE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1770063"/>
            <a:ext cx="8583612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2000" b="1" dirty="0">
                <a:latin typeface="Arial" charset="0"/>
              </a:rPr>
              <a:t>Świetlówka</a:t>
            </a:r>
            <a:r>
              <a:rPr lang="pl-PL" sz="2000" dirty="0">
                <a:latin typeface="Arial" charset="0"/>
              </a:rPr>
              <a:t>, jak każda lampa wyładowcza, z uwagi </a:t>
            </a: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na ujemną charakterystykę prądowo-napięciową </a:t>
            </a:r>
          </a:p>
          <a:p>
            <a:pPr eaLnBrk="1" hangingPunct="1">
              <a:defRPr/>
            </a:pPr>
            <a:r>
              <a:rPr lang="pl-PL" sz="2000" b="1" dirty="0">
                <a:latin typeface="Arial" charset="0"/>
              </a:rPr>
              <a:t>nie może być włączona bezpośrednio do sieci.</a:t>
            </a: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Do zapłonu świetlówki niezbędne są dwa urządzenia: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 statecznik (dławik)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 zapłonnik</a:t>
            </a:r>
          </a:p>
        </p:txBody>
      </p:sp>
      <p:sp>
        <p:nvSpPr>
          <p:cNvPr id="46083" name="Prostokąt 1">
            <a:extLst>
              <a:ext uri="{FF2B5EF4-FFF2-40B4-BE49-F238E27FC236}">
                <a16:creationId xmlns:a16="http://schemas.microsoft.com/office/drawing/2014/main" id="{E476A2B5-9536-EC4C-EBE2-5FCFA1184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pic>
        <p:nvPicPr>
          <p:cNvPr id="46084" name="Picture 4" descr="http://www.eres.alpha.pl/elektronika/fusion_images/elektronika/swietlowki-lf-3.gif">
            <a:extLst>
              <a:ext uri="{FF2B5EF4-FFF2-40B4-BE49-F238E27FC236}">
                <a16:creationId xmlns:a16="http://schemas.microsoft.com/office/drawing/2014/main" id="{19423108-7007-82DA-43B9-1C05A0CB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860800"/>
            <a:ext cx="29241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 descr="http://www.elektroinstalacje.info/images/articles/starter.jpg">
            <a:extLst>
              <a:ext uri="{FF2B5EF4-FFF2-40B4-BE49-F238E27FC236}">
                <a16:creationId xmlns:a16="http://schemas.microsoft.com/office/drawing/2014/main" id="{9EFAA60D-6742-817A-C9D8-999C48DD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4005263"/>
            <a:ext cx="2551113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http://upload.wikimedia.org/wikipedia/commons/thumb/4/4e/Starterp.jpg/220px-Starterp.jpg">
            <a:extLst>
              <a:ext uri="{FF2B5EF4-FFF2-40B4-BE49-F238E27FC236}">
                <a16:creationId xmlns:a16="http://schemas.microsoft.com/office/drawing/2014/main" id="{4001DD32-5CE0-D91A-D9A4-B96CFA5B5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819275"/>
            <a:ext cx="243205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http://www.led.hant.pl/grafika/swietlowka3.jpg">
            <a:extLst>
              <a:ext uri="{FF2B5EF4-FFF2-40B4-BE49-F238E27FC236}">
                <a16:creationId xmlns:a16="http://schemas.microsoft.com/office/drawing/2014/main" id="{5CD74FB9-48D0-80F2-918F-9B8995BE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http://www.perfektserwis.com/galerie/s/statecznik-indukcyjny-fl_1059.jpg">
            <a:extLst>
              <a:ext uri="{FF2B5EF4-FFF2-40B4-BE49-F238E27FC236}">
                <a16:creationId xmlns:a16="http://schemas.microsoft.com/office/drawing/2014/main" id="{C831AA3F-029C-5984-FAA6-14EF7B1F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630613"/>
            <a:ext cx="327660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Prostokąt 14">
            <a:extLst>
              <a:ext uri="{FF2B5EF4-FFF2-40B4-BE49-F238E27FC236}">
                <a16:creationId xmlns:a16="http://schemas.microsoft.com/office/drawing/2014/main" id="{2C672E48-2BF3-5283-68BB-8FB65B27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6200"/>
            <a:ext cx="219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i="1">
                <a:solidFill>
                  <a:schemeClr val="tx1"/>
                </a:solidFill>
              </a:rPr>
              <a:t>UKŁAD ZASILANIA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A0C8A2-8636-82E5-0446-BA866A5311B3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15427F3-4B9F-5B1C-F609-3F4B173B7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http://www.led.hant.pl/grafika/swietlowka3.jpg">
            <a:extLst>
              <a:ext uri="{FF2B5EF4-FFF2-40B4-BE49-F238E27FC236}">
                <a16:creationId xmlns:a16="http://schemas.microsoft.com/office/drawing/2014/main" id="{A628C6D1-B3A2-8C34-89B2-581BF1FF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Zasada działania magnetycznego układu stabilizacyjno-zapłonowego">
            <a:hlinkClick r:id="rId5" tooltip="Zasada działania magnetycznego układu stabilizacyjno-zapłonowego"/>
            <a:extLst>
              <a:ext uri="{FF2B5EF4-FFF2-40B4-BE49-F238E27FC236}">
                <a16:creationId xmlns:a16="http://schemas.microsoft.com/office/drawing/2014/main" id="{9AF98FB1-B51B-A44A-E00E-EF6914C81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800225"/>
            <a:ext cx="89630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rostokąt 1">
            <a:extLst>
              <a:ext uri="{FF2B5EF4-FFF2-40B4-BE49-F238E27FC236}">
                <a16:creationId xmlns:a16="http://schemas.microsoft.com/office/drawing/2014/main" id="{BB0808B3-8051-5ED8-D36D-DE456687B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sp>
        <p:nvSpPr>
          <p:cNvPr id="47109" name="Prostokąt 1">
            <a:extLst>
              <a:ext uri="{FF2B5EF4-FFF2-40B4-BE49-F238E27FC236}">
                <a16:creationId xmlns:a16="http://schemas.microsoft.com/office/drawing/2014/main" id="{61D02444-575A-B8FC-8367-50948A6CF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6200"/>
            <a:ext cx="219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i="1">
                <a:solidFill>
                  <a:schemeClr val="tx1"/>
                </a:solidFill>
              </a:rPr>
              <a:t>UKŁAD ZASILANIA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6CEF552-715D-C810-B0D9-2AFBA402E21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4F3176D-203F-1634-6F71-1D6989F22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6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 descr="http://www.led.hant.pl/grafika/swietlowka3.jpg">
            <a:extLst>
              <a:ext uri="{FF2B5EF4-FFF2-40B4-BE49-F238E27FC236}">
                <a16:creationId xmlns:a16="http://schemas.microsoft.com/office/drawing/2014/main" id="{234E55A2-56AA-5934-1A8E-A9B9EFD9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860800"/>
            <a:ext cx="445611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Prostokąt 1">
            <a:extLst>
              <a:ext uri="{FF2B5EF4-FFF2-40B4-BE49-F238E27FC236}">
                <a16:creationId xmlns:a16="http://schemas.microsoft.com/office/drawing/2014/main" id="{ABAF21AF-88FD-467E-7B6D-E191C2A5C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DF2ED2B1-21CB-20BE-70D4-83F77AB22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57338"/>
            <a:ext cx="8893175" cy="4370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dirty="0">
              <a:latin typeface="Arial" charset="0"/>
            </a:endParaRPr>
          </a:p>
          <a:p>
            <a:pPr eaLnBrk="1" hangingPunct="1">
              <a:defRPr/>
            </a:pPr>
            <a:r>
              <a:rPr lang="pl-PL" sz="2000" b="1" dirty="0">
                <a:latin typeface="Arial" charset="0"/>
              </a:rPr>
              <a:t>ZALETY: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Wysoka skuteczność świetlna (20 % doprowadzonej mocy zamieniane na światło)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Wysoka trwałość (8000 h, nowoczesne nawet do 15000 h)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Dobre wskaźniki oddawania barw (nawet do 95)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Szeroki zakres temperatur barwowych (2 300 ÷ 6 800 K)</a:t>
            </a:r>
          </a:p>
          <a:p>
            <a:pPr eaLnBrk="1" hangingPunct="1">
              <a:defRPr/>
            </a:pPr>
            <a:endParaRPr lang="pl-PL" sz="2000" b="1" dirty="0">
              <a:latin typeface="Arial" charset="0"/>
            </a:endParaRPr>
          </a:p>
          <a:p>
            <a:pPr eaLnBrk="1" hangingPunct="1">
              <a:defRPr/>
            </a:pPr>
            <a:r>
              <a:rPr lang="pl-PL" sz="2000" b="1" dirty="0">
                <a:latin typeface="Arial" charset="0"/>
              </a:rPr>
              <a:t>WADY: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Konieczny statecznik i zapłonnik / </a:t>
            </a: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    układ elektroniczny - przekształtnik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Znaczne tętnienie światła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Zależność strumienia świetlnego </a:t>
            </a: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    od temperatury otoczenia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811510D-24BD-7899-8870-F8F0D8BB652D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132E94D-18C2-F1CC-3F72-560CEBB96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5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rostokąt 1">
            <a:extLst>
              <a:ext uri="{FF2B5EF4-FFF2-40B4-BE49-F238E27FC236}">
                <a16:creationId xmlns:a16="http://schemas.microsoft.com/office/drawing/2014/main" id="{B8C49B50-3123-BFEA-D4E5-C4C59EAD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sp>
        <p:nvSpPr>
          <p:cNvPr id="49155" name="Prostokąt 9">
            <a:extLst>
              <a:ext uri="{FF2B5EF4-FFF2-40B4-BE49-F238E27FC236}">
                <a16:creationId xmlns:a16="http://schemas.microsoft.com/office/drawing/2014/main" id="{092DC679-3585-2D4D-94A4-DC90E5640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1189038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b="1">
                <a:solidFill>
                  <a:schemeClr val="tx1"/>
                </a:solidFill>
              </a:rPr>
              <a:t>Lampy indukcyjne</a:t>
            </a:r>
          </a:p>
        </p:txBody>
      </p:sp>
      <p:pic>
        <p:nvPicPr>
          <p:cNvPr id="49156" name="Obraz 1">
            <a:extLst>
              <a:ext uri="{FF2B5EF4-FFF2-40B4-BE49-F238E27FC236}">
                <a16:creationId xmlns:a16="http://schemas.microsoft.com/office/drawing/2014/main" id="{FADF30B7-D0B1-6DD9-126E-877413669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890588"/>
            <a:ext cx="14398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7F4244B2-E90C-7EBF-2078-A09DEED80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58925"/>
            <a:ext cx="6335712" cy="1630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2000" i="1" dirty="0">
                <a:latin typeface="Arial" charset="0"/>
              </a:rPr>
              <a:t>ZASADA DZIAŁANIA</a:t>
            </a: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Działanie lampy indukcyjnej opiera się na dwóch zasadach: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indukcji elektromagnetycznej w bańce lampy,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promieniowania w parach rtęci o niskim ciśnieniu.</a:t>
            </a:r>
          </a:p>
        </p:txBody>
      </p:sp>
      <p:pic>
        <p:nvPicPr>
          <p:cNvPr id="49158" name="Picture 3">
            <a:extLst>
              <a:ext uri="{FF2B5EF4-FFF2-40B4-BE49-F238E27FC236}">
                <a16:creationId xmlns:a16="http://schemas.microsoft.com/office/drawing/2014/main" id="{CA33E697-3764-CB8B-18B6-D6DE1C19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124200"/>
            <a:ext cx="66579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8E3F816-308B-E286-E1AA-44AA93596F94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ACE606B-30EB-FBAC-6F7A-534FE90AE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3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9965A2AE-E2D7-4E15-3B42-83B38B82C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60513"/>
            <a:ext cx="7305675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Prostokąt 1">
            <a:extLst>
              <a:ext uri="{FF2B5EF4-FFF2-40B4-BE49-F238E27FC236}">
                <a16:creationId xmlns:a16="http://schemas.microsoft.com/office/drawing/2014/main" id="{A0BAEE0A-450D-16F7-BBBE-7B3B082BF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sp>
        <p:nvSpPr>
          <p:cNvPr id="50180" name="Prostokąt 9">
            <a:extLst>
              <a:ext uri="{FF2B5EF4-FFF2-40B4-BE49-F238E27FC236}">
                <a16:creationId xmlns:a16="http://schemas.microsoft.com/office/drawing/2014/main" id="{A735E1EC-F944-D7BA-81F2-A372ED9DC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1189038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b="1">
                <a:solidFill>
                  <a:schemeClr val="tx1"/>
                </a:solidFill>
              </a:rPr>
              <a:t>Lampy indukcyjne</a:t>
            </a:r>
          </a:p>
        </p:txBody>
      </p:sp>
      <p:pic>
        <p:nvPicPr>
          <p:cNvPr id="50181" name="Obraz 1">
            <a:extLst>
              <a:ext uri="{FF2B5EF4-FFF2-40B4-BE49-F238E27FC236}">
                <a16:creationId xmlns:a16="http://schemas.microsoft.com/office/drawing/2014/main" id="{6F03C78C-EA1C-D72A-C430-CEC25FD81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890588"/>
            <a:ext cx="14398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 descr="http://www.fachowyelektryk.pl/images/stories/nowosci/indukcyjna-technologia-oswietleniowa-5-tej-generacji-es-system/indukcyjna-technologia_2.jpg">
            <a:extLst>
              <a:ext uri="{FF2B5EF4-FFF2-40B4-BE49-F238E27FC236}">
                <a16:creationId xmlns:a16="http://schemas.microsoft.com/office/drawing/2014/main" id="{CF684A98-5CD4-BE0E-1353-6A866821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62325"/>
            <a:ext cx="6858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4AC8E54-B8B5-46D9-253D-F295BDBE3FE7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144A7FB-017A-1ED0-7610-F5D768E2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8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rostokąt 1">
            <a:extLst>
              <a:ext uri="{FF2B5EF4-FFF2-40B4-BE49-F238E27FC236}">
                <a16:creationId xmlns:a16="http://schemas.microsoft.com/office/drawing/2014/main" id="{9ED122EF-8447-1D31-F7CD-559254FA5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>
                <a:solidFill>
                  <a:schemeClr val="tx1"/>
                </a:solidFill>
              </a:rPr>
              <a:t>LAMPY FLUORESCENCYJNE (ŚWIETLÓWKI)</a:t>
            </a:r>
          </a:p>
        </p:txBody>
      </p:sp>
      <p:sp>
        <p:nvSpPr>
          <p:cNvPr id="51203" name="Prostokąt 9">
            <a:extLst>
              <a:ext uri="{FF2B5EF4-FFF2-40B4-BE49-F238E27FC236}">
                <a16:creationId xmlns:a16="http://schemas.microsoft.com/office/drawing/2014/main" id="{141EEDCA-D63A-F4F1-A5DA-0AAE1388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1189038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b="1">
                <a:solidFill>
                  <a:schemeClr val="tx1"/>
                </a:solidFill>
              </a:rPr>
              <a:t>Lampy indukcyjne</a:t>
            </a:r>
          </a:p>
        </p:txBody>
      </p:sp>
      <p:pic>
        <p:nvPicPr>
          <p:cNvPr id="51204" name="Obraz 1">
            <a:extLst>
              <a:ext uri="{FF2B5EF4-FFF2-40B4-BE49-F238E27FC236}">
                <a16:creationId xmlns:a16="http://schemas.microsoft.com/office/drawing/2014/main" id="{DFC47FDA-23DE-DA74-E28D-AACA60E2D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890588"/>
            <a:ext cx="14398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2" descr="http://www.ua.all.biz/img/ua/catalog/middle/1322053.jpeg?rrr=1">
            <a:extLst>
              <a:ext uri="{FF2B5EF4-FFF2-40B4-BE49-F238E27FC236}">
                <a16:creationId xmlns:a16="http://schemas.microsoft.com/office/drawing/2014/main" id="{742BD798-A8D1-51E8-0CC2-5ECC6117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5654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">
            <a:extLst>
              <a:ext uri="{FF2B5EF4-FFF2-40B4-BE49-F238E27FC236}">
                <a16:creationId xmlns:a16="http://schemas.microsoft.com/office/drawing/2014/main" id="{A4C6856C-9142-57CA-C2EE-62668F52F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2662238"/>
            <a:ext cx="8578850" cy="4092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Zalety: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bardzo duża trwałość (60000 -100000 h)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wysoka skuteczność świetlna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mała wrażliwość na zmiany napięcia zasilania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natychmiastowy zapłon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brak efektu stroboskopowego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bardzo dobre oddawanie barw przedmiotów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stabilny strumień świetlny w szerokim zakresie temperatur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niewielkie wymiary</a:t>
            </a: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Wady: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konieczność stosowania generatora wysokiej częstotliwości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wysoki koszt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nie można ich stosować w obwodach ze ściemniaczami światła</a:t>
            </a:r>
          </a:p>
        </p:txBody>
      </p:sp>
      <p:sp>
        <p:nvSpPr>
          <p:cNvPr id="51207" name="Prostokąt 1">
            <a:extLst>
              <a:ext uri="{FF2B5EF4-FFF2-40B4-BE49-F238E27FC236}">
                <a16:creationId xmlns:a16="http://schemas.microsoft.com/office/drawing/2014/main" id="{6CCF94C3-A0B2-3F0E-FC39-9F16E119A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1431925"/>
            <a:ext cx="73183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>
                <a:solidFill>
                  <a:schemeClr val="tx1"/>
                </a:solidFill>
              </a:rPr>
              <a:t>Zastosowania lamp indukcyjnych do oświetlenia wewnętrznego i zewnętrznego tam, gdzie jest szczególnie utrudniona i kosztowna wymiana lamp, a oświetlenie powinno być niezawodne (np. kominy)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84B643A-E1CE-8D7D-4E4B-6BD7DFC4F9E7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86228FA-CF7D-34F5-3A56-09F26EB2E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D3CD89E6-F365-6CFC-5638-CFD8BF046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36838"/>
            <a:ext cx="82073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pl-PL" altLang="pl-PL" sz="3600">
                <a:solidFill>
                  <a:schemeClr val="tx1"/>
                </a:solidFill>
              </a:rPr>
              <a:t>   </a:t>
            </a:r>
            <a:r>
              <a:rPr lang="pl-PL" altLang="pl-PL" sz="2000">
                <a:solidFill>
                  <a:schemeClr val="tx1"/>
                </a:solidFill>
              </a:rPr>
              <a:t>Dioda zaliczana do półprzewodnikowych przyrządów optoelektronicznych, emitujących promieniowanie w zakresie światła widzialnego, podczerwieni i ultrafioletu. Działanie diody LED opiera się na zjawisku rekombinacji nośników ładunku. Zjawisko to zachodzi w półprzewodnikach wówczas, gdy elektrony przechodząc z wyższego poziomu energetycznego na niższy zachowują swój pseudo-pęd. Jest to tzw. przejście proste. Podczas tego przejścia energia elektronu zostaje zamieniona na kwant promieniowania elektromagnetycznego. Przejścia tego rodzaju dominują w półprzewodnikach z prostym układem pasmowym, w którym minimum pasma przewodnictwa i wierzchołkowi pasma walencyjnego odpowiada ta sama wartość pędu. </a:t>
            </a:r>
          </a:p>
        </p:txBody>
      </p:sp>
      <p:pic>
        <p:nvPicPr>
          <p:cNvPr id="52227" name="Picture 7">
            <a:extLst>
              <a:ext uri="{FF2B5EF4-FFF2-40B4-BE49-F238E27FC236}">
                <a16:creationId xmlns:a16="http://schemas.microsoft.com/office/drawing/2014/main" id="{214C8BB6-201C-CC8F-9335-F11320F1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847725"/>
            <a:ext cx="82946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>
            <a:extLst>
              <a:ext uri="{FF2B5EF4-FFF2-40B4-BE49-F238E27FC236}">
                <a16:creationId xmlns:a16="http://schemas.microsoft.com/office/drawing/2014/main" id="{0274BF37-CDEB-A458-4476-F119E483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815013"/>
            <a:ext cx="11874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2547749-E914-73D5-1974-31D2F6DA87D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34B2C38-FAE5-9F86-E171-2DA881B13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F447C08E-E0A1-DB1F-130F-19522C07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815013"/>
            <a:ext cx="11874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>
            <a:extLst>
              <a:ext uri="{FF2B5EF4-FFF2-40B4-BE49-F238E27FC236}">
                <a16:creationId xmlns:a16="http://schemas.microsoft.com/office/drawing/2014/main" id="{D67B4B92-9C02-BAD9-BE6A-7B2D1AD5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8983663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8" descr="LED_porownanie">
            <a:extLst>
              <a:ext uri="{FF2B5EF4-FFF2-40B4-BE49-F238E27FC236}">
                <a16:creationId xmlns:a16="http://schemas.microsoft.com/office/drawing/2014/main" id="{3A061021-AC89-84B8-A501-8585D8ED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6350"/>
            <a:ext cx="46958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EAB5949-4256-5C57-F848-6E57C6305651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825649C-E057-C45D-48AC-24EA5D3CA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5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E14EBA88-72BC-ACF3-5A15-EA9AF5BD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815013"/>
            <a:ext cx="11874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Obraz 1">
            <a:extLst>
              <a:ext uri="{FF2B5EF4-FFF2-40B4-BE49-F238E27FC236}">
                <a16:creationId xmlns:a16="http://schemas.microsoft.com/office/drawing/2014/main" id="{F8488CCA-B3E3-0B9D-4534-34E608081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5738812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Prostokąt 3">
            <a:extLst>
              <a:ext uri="{FF2B5EF4-FFF2-40B4-BE49-F238E27FC236}">
                <a16:creationId xmlns:a16="http://schemas.microsoft.com/office/drawing/2014/main" id="{B1D0FF5A-C64D-AD0F-932B-414038705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538480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800" b="1">
                <a:solidFill>
                  <a:schemeClr val="tx1"/>
                </a:solidFill>
              </a:rPr>
              <a:t>SCHEMAT BUDOWY DIODY  LED</a:t>
            </a:r>
            <a:endParaRPr lang="pl-PL" altLang="pl-PL" sz="1100" b="1">
              <a:solidFill>
                <a:schemeClr val="tx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28E76EB-EE93-F530-AB69-9F196862B169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95D9A9A-5942-4B61-C4DA-83F4AF213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numeru slajdu 2">
            <a:extLst>
              <a:ext uri="{FF2B5EF4-FFF2-40B4-BE49-F238E27FC236}">
                <a16:creationId xmlns:a16="http://schemas.microsoft.com/office/drawing/2014/main" id="{FD8C8494-0F72-DFBE-D189-C7B8A3C28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B2F9DE-C4E5-451D-9F4F-479126957DA8}" type="slidenum">
              <a:rPr lang="pl-PL" altLang="pl-PL" sz="1400" smtClean="0">
                <a:solidFill>
                  <a:schemeClr val="tx1"/>
                </a:solidFill>
              </a:rPr>
              <a:pPr eaLnBrk="1" hangingPunct="1"/>
              <a:t>39</a:t>
            </a:fld>
            <a:endParaRPr lang="pl-PL" altLang="pl-PL" sz="1200">
              <a:solidFill>
                <a:srgbClr val="B5A788"/>
              </a:solidFill>
            </a:endParaRPr>
          </a:p>
        </p:txBody>
      </p:sp>
      <p:sp>
        <p:nvSpPr>
          <p:cNvPr id="55299" name="pole tekstowe 7">
            <a:extLst>
              <a:ext uri="{FF2B5EF4-FFF2-40B4-BE49-F238E27FC236}">
                <a16:creationId xmlns:a16="http://schemas.microsoft.com/office/drawing/2014/main" id="{A40F6352-D9F8-4C61-1145-288084872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792163"/>
            <a:ext cx="734536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pl-PL" altLang="pl-PL" sz="2000" b="1">
                <a:solidFill>
                  <a:schemeClr val="tx1"/>
                </a:solidFill>
              </a:rPr>
              <a:t>  </a:t>
            </a:r>
            <a:r>
              <a:rPr lang="pl-PL" altLang="pl-PL" sz="1800">
                <a:solidFill>
                  <a:schemeClr val="tx1"/>
                </a:solidFill>
              </a:rPr>
              <a:t>Rozkład widmowy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 sz="1800">
                <a:solidFill>
                  <a:schemeClr val="tx1"/>
                </a:solidFill>
              </a:rPr>
              <a:t>  Temperatura barwowa Tb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 sz="1800">
                <a:solidFill>
                  <a:schemeClr val="tx1"/>
                </a:solidFill>
              </a:rPr>
              <a:t>  Wskaźnik oddawania barw Ra</a:t>
            </a:r>
            <a:endParaRPr lang="pl-PL" altLang="pl-PL" sz="1600">
              <a:solidFill>
                <a:schemeClr val="tx1"/>
              </a:solidFill>
            </a:endParaRPr>
          </a:p>
        </p:txBody>
      </p:sp>
      <p:pic>
        <p:nvPicPr>
          <p:cNvPr id="55300" name="Obraz 1">
            <a:extLst>
              <a:ext uri="{FF2B5EF4-FFF2-40B4-BE49-F238E27FC236}">
                <a16:creationId xmlns:a16="http://schemas.microsoft.com/office/drawing/2014/main" id="{355E6AF3-4FFC-9E44-6915-83B0443D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2073275"/>
            <a:ext cx="76835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az 2">
            <a:extLst>
              <a:ext uri="{FF2B5EF4-FFF2-40B4-BE49-F238E27FC236}">
                <a16:creationId xmlns:a16="http://schemas.microsoft.com/office/drawing/2014/main" id="{6B1A5F27-DCF8-4331-42E2-42A8DE64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1544638"/>
            <a:ext cx="17033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35DC550-B630-A486-8ACE-2CEB58666BB1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AE23E15-462B-CFB9-609C-2F17FE832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7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5">
            <a:extLst>
              <a:ext uri="{FF2B5EF4-FFF2-40B4-BE49-F238E27FC236}">
                <a16:creationId xmlns:a16="http://schemas.microsoft.com/office/drawing/2014/main" id="{03C6ABE3-C1B0-63A6-950E-66F549B20C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1363663"/>
          <a:ext cx="7797800" cy="526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086749" imgH="6137611" progId="Word.Document.8">
                  <p:embed/>
                </p:oleObj>
              </mc:Choice>
              <mc:Fallback>
                <p:oleObj name="Document" r:id="rId4" imgW="9086749" imgH="6137611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363663"/>
                        <a:ext cx="7797800" cy="526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6">
            <a:extLst>
              <a:ext uri="{FF2B5EF4-FFF2-40B4-BE49-F238E27FC236}">
                <a16:creationId xmlns:a16="http://schemas.microsoft.com/office/drawing/2014/main" id="{75F537ED-165A-317E-03FD-4DFD60B55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774065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907E030-91C9-FB70-68BE-0DA6073E7519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6CDCCD9-3989-EE2B-9FA3-5CEE0D18C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9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numeru slajdu 2">
            <a:extLst>
              <a:ext uri="{FF2B5EF4-FFF2-40B4-BE49-F238E27FC236}">
                <a16:creationId xmlns:a16="http://schemas.microsoft.com/office/drawing/2014/main" id="{3D5ED4A7-8F4E-F842-0EC1-C2D5EA1651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567543-02FD-43DE-83AD-CAC992385B48}" type="slidenum">
              <a:rPr lang="pl-PL" altLang="pl-PL" sz="1400" smtClean="0">
                <a:solidFill>
                  <a:schemeClr val="tx1"/>
                </a:solidFill>
              </a:rPr>
              <a:pPr eaLnBrk="1" hangingPunct="1"/>
              <a:t>40</a:t>
            </a:fld>
            <a:endParaRPr lang="pl-PL" altLang="pl-PL" sz="1200">
              <a:solidFill>
                <a:srgbClr val="B5A788"/>
              </a:solidFill>
            </a:endParaRPr>
          </a:p>
        </p:txBody>
      </p:sp>
      <p:pic>
        <p:nvPicPr>
          <p:cNvPr id="57347" name="Obraz 2">
            <a:extLst>
              <a:ext uri="{FF2B5EF4-FFF2-40B4-BE49-F238E27FC236}">
                <a16:creationId xmlns:a16="http://schemas.microsoft.com/office/drawing/2014/main" id="{574FFCE3-3F37-A6A5-F1DD-0CC56603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830388"/>
            <a:ext cx="75311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Obraz 3">
            <a:extLst>
              <a:ext uri="{FF2B5EF4-FFF2-40B4-BE49-F238E27FC236}">
                <a16:creationId xmlns:a16="http://schemas.microsoft.com/office/drawing/2014/main" id="{B8ABA743-8868-B163-D34B-EAED75F4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270000"/>
            <a:ext cx="2320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5E793CA-E363-0DE6-6547-B94EB910B807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A14B9E8-2B86-CC94-0B41-2ADDE37BE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3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az 1">
            <a:extLst>
              <a:ext uri="{FF2B5EF4-FFF2-40B4-BE49-F238E27FC236}">
                <a16:creationId xmlns:a16="http://schemas.microsoft.com/office/drawing/2014/main" id="{9771364B-4ABD-074E-DCFF-8298FF78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38350"/>
            <a:ext cx="71215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Obraz 2">
            <a:extLst>
              <a:ext uri="{FF2B5EF4-FFF2-40B4-BE49-F238E27FC236}">
                <a16:creationId xmlns:a16="http://schemas.microsoft.com/office/drawing/2014/main" id="{E1BCA362-DC25-3898-3B27-3DA47A68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711325"/>
            <a:ext cx="1135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3A2DE31-A03E-6BE3-A63B-66391E14DB54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D1DE28F-899F-5577-98D5-4242BA020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az 7">
            <a:extLst>
              <a:ext uri="{FF2B5EF4-FFF2-40B4-BE49-F238E27FC236}">
                <a16:creationId xmlns:a16="http://schemas.microsoft.com/office/drawing/2014/main" id="{F9A5F907-AB3B-02B4-34CB-F524400A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711325"/>
            <a:ext cx="1135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Obraz 1">
            <a:extLst>
              <a:ext uri="{FF2B5EF4-FFF2-40B4-BE49-F238E27FC236}">
                <a16:creationId xmlns:a16="http://schemas.microsoft.com/office/drawing/2014/main" id="{94D68534-7B8A-3D90-CAA9-0BC2F9C7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246313"/>
            <a:ext cx="70691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0D039DA-00E9-8662-D627-C2E48204A01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57E206E-D2D5-033B-1A64-1208DDE39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rostokąt 7">
            <a:extLst>
              <a:ext uri="{FF2B5EF4-FFF2-40B4-BE49-F238E27FC236}">
                <a16:creationId xmlns:a16="http://schemas.microsoft.com/office/drawing/2014/main" id="{153F1ECF-4011-97A6-C46D-6B0719225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1889125"/>
            <a:ext cx="187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800" b="1">
                <a:solidFill>
                  <a:schemeClr val="tx1"/>
                </a:solidFill>
              </a:rPr>
              <a:t>„Żarówka” LED</a:t>
            </a:r>
          </a:p>
        </p:txBody>
      </p:sp>
      <p:sp>
        <p:nvSpPr>
          <p:cNvPr id="63491" name="Prostokąt 7">
            <a:extLst>
              <a:ext uri="{FF2B5EF4-FFF2-40B4-BE49-F238E27FC236}">
                <a16:creationId xmlns:a16="http://schemas.microsoft.com/office/drawing/2014/main" id="{175ADA93-E350-FA8D-5AF8-C6C566ED1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925" y="4854575"/>
            <a:ext cx="35194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l-PL" altLang="pl-PL" sz="1600" u="sng">
                <a:solidFill>
                  <a:schemeClr val="tx1"/>
                </a:solidFill>
              </a:rPr>
              <a:t>Grupa ryzyka: </a:t>
            </a:r>
            <a:r>
              <a:rPr lang="pl-PL" altLang="pl-PL" sz="1600" b="1" u="sng">
                <a:solidFill>
                  <a:schemeClr val="tx1"/>
                </a:solidFill>
              </a:rPr>
              <a:t>RG0</a:t>
            </a:r>
          </a:p>
          <a:p>
            <a:pPr algn="ctr" eaLnBrk="1" hangingPunct="1">
              <a:lnSpc>
                <a:spcPct val="150000"/>
              </a:lnSpc>
            </a:pPr>
            <a:r>
              <a:rPr lang="pl-PL" altLang="pl-PL" sz="1600">
                <a:solidFill>
                  <a:schemeClr val="tx1"/>
                </a:solidFill>
              </a:rPr>
              <a:t>Temperatura barwowa T</a:t>
            </a:r>
            <a:r>
              <a:rPr lang="pl-PL" altLang="pl-PL" sz="1600" baseline="-25000">
                <a:solidFill>
                  <a:schemeClr val="tx1"/>
                </a:solidFill>
              </a:rPr>
              <a:t>b</a:t>
            </a:r>
            <a:r>
              <a:rPr lang="pl-PL" altLang="pl-PL" sz="1600">
                <a:solidFill>
                  <a:schemeClr val="tx1"/>
                </a:solidFill>
              </a:rPr>
              <a:t>: 2831 K</a:t>
            </a:r>
            <a:endParaRPr lang="pl-PL" altLang="pl-PL" sz="1600" baseline="-250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l-PL" altLang="pl-PL" sz="1600">
                <a:solidFill>
                  <a:schemeClr val="tx1"/>
                </a:solidFill>
              </a:rPr>
              <a:t>Wskaźnika oddawania barw R</a:t>
            </a:r>
            <a:r>
              <a:rPr lang="pl-PL" altLang="pl-PL" sz="1600" baseline="-25000">
                <a:solidFill>
                  <a:schemeClr val="tx1"/>
                </a:solidFill>
              </a:rPr>
              <a:t>a</a:t>
            </a:r>
            <a:r>
              <a:rPr lang="pl-PL" altLang="pl-PL" sz="1600">
                <a:solidFill>
                  <a:schemeClr val="tx1"/>
                </a:solidFill>
              </a:rPr>
              <a:t>: 82,1</a:t>
            </a:r>
            <a:endParaRPr lang="pl-PL" altLang="pl-PL" sz="1600" baseline="-25000">
              <a:solidFill>
                <a:schemeClr val="tx1"/>
              </a:solidFill>
            </a:endParaRPr>
          </a:p>
          <a:p>
            <a:pPr algn="ctr" eaLnBrk="1" hangingPunct="1"/>
            <a:endParaRPr lang="pl-PL" altLang="pl-PL" sz="1800" b="1">
              <a:solidFill>
                <a:schemeClr val="tx1"/>
              </a:solidFill>
            </a:endParaRPr>
          </a:p>
        </p:txBody>
      </p:sp>
      <p:pic>
        <p:nvPicPr>
          <p:cNvPr id="63492" name="Obraz 12" descr="C:\Users\Laptop\Desktop\Pomiary_Strzelecka_09.06\pomiary_rozkład widma\4.jpg">
            <a:extLst>
              <a:ext uri="{FF2B5EF4-FFF2-40B4-BE49-F238E27FC236}">
                <a16:creationId xmlns:a16="http://schemas.microsoft.com/office/drawing/2014/main" id="{C90BFB30-3518-3B32-7ADF-2FBBF526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2420938"/>
            <a:ext cx="350043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Prostokąt 20">
            <a:extLst>
              <a:ext uri="{FF2B5EF4-FFF2-40B4-BE49-F238E27FC236}">
                <a16:creationId xmlns:a16="http://schemas.microsoft.com/office/drawing/2014/main" id="{595961B6-5983-2EC1-F171-F859F265F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257300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b="1">
              <a:solidFill>
                <a:schemeClr val="tx1"/>
              </a:solidFill>
            </a:endParaRPr>
          </a:p>
        </p:txBody>
      </p:sp>
      <p:pic>
        <p:nvPicPr>
          <p:cNvPr id="63494" name="Obraz 2">
            <a:extLst>
              <a:ext uri="{FF2B5EF4-FFF2-40B4-BE49-F238E27FC236}">
                <a16:creationId xmlns:a16="http://schemas.microsoft.com/office/drawing/2014/main" id="{DADA0112-C785-52C1-6912-E1284816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2420938"/>
            <a:ext cx="3173412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Obraz 3">
            <a:extLst>
              <a:ext uri="{FF2B5EF4-FFF2-40B4-BE49-F238E27FC236}">
                <a16:creationId xmlns:a16="http://schemas.microsoft.com/office/drawing/2014/main" id="{F7AD2BF3-FFF1-FE89-E97B-52E93F0F4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76388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8517D2D-497C-00C7-FCA9-3B0D65404067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7DA3DD7-6951-8BCA-0594-4F2A47F3A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9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rostokąt 20">
            <a:extLst>
              <a:ext uri="{FF2B5EF4-FFF2-40B4-BE49-F238E27FC236}">
                <a16:creationId xmlns:a16="http://schemas.microsoft.com/office/drawing/2014/main" id="{BE7617CB-E656-CA0E-E22C-60225BE96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257300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b="1">
              <a:solidFill>
                <a:schemeClr val="tx1"/>
              </a:solidFill>
            </a:endParaRPr>
          </a:p>
        </p:txBody>
      </p:sp>
      <p:pic>
        <p:nvPicPr>
          <p:cNvPr id="64515" name="Obraz 3">
            <a:extLst>
              <a:ext uri="{FF2B5EF4-FFF2-40B4-BE49-F238E27FC236}">
                <a16:creationId xmlns:a16="http://schemas.microsoft.com/office/drawing/2014/main" id="{072D6B78-FC5D-AA8E-0FD5-D22C97893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76388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Prostokąt 7">
            <a:extLst>
              <a:ext uri="{FF2B5EF4-FFF2-40B4-BE49-F238E27FC236}">
                <a16:creationId xmlns:a16="http://schemas.microsoft.com/office/drawing/2014/main" id="{A89C4D31-CE61-BD45-233A-8D41D2AE3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1874838"/>
            <a:ext cx="289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800" b="1">
                <a:solidFill>
                  <a:schemeClr val="tx1"/>
                </a:solidFill>
              </a:rPr>
              <a:t>„Żarówka” LED Filament</a:t>
            </a:r>
          </a:p>
        </p:txBody>
      </p:sp>
      <p:pic>
        <p:nvPicPr>
          <p:cNvPr id="64517" name="Obraz 21" descr="C:\Users\Laptop\Desktop\Pomiary_Strzelecka_09.06\pomiary_rozkład widma\5.jpg">
            <a:extLst>
              <a:ext uri="{FF2B5EF4-FFF2-40B4-BE49-F238E27FC236}">
                <a16:creationId xmlns:a16="http://schemas.microsoft.com/office/drawing/2014/main" id="{CDD0C281-16D1-E699-3EE9-38DE9E0A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2492375"/>
            <a:ext cx="335756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Prostokąt 7">
            <a:extLst>
              <a:ext uri="{FF2B5EF4-FFF2-40B4-BE49-F238E27FC236}">
                <a16:creationId xmlns:a16="http://schemas.microsoft.com/office/drawing/2014/main" id="{BC6BBAD3-2697-4C81-38B0-B452A0C64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4803775"/>
            <a:ext cx="35194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l-PL" altLang="pl-PL" sz="1600" u="sng">
                <a:solidFill>
                  <a:schemeClr val="tx1"/>
                </a:solidFill>
              </a:rPr>
              <a:t>Grupa ryzyka: </a:t>
            </a:r>
            <a:r>
              <a:rPr lang="pl-PL" altLang="pl-PL" sz="1600" b="1" u="sng">
                <a:solidFill>
                  <a:schemeClr val="tx1"/>
                </a:solidFill>
              </a:rPr>
              <a:t>RG0</a:t>
            </a:r>
          </a:p>
          <a:p>
            <a:pPr algn="ctr" eaLnBrk="1" hangingPunct="1">
              <a:lnSpc>
                <a:spcPct val="150000"/>
              </a:lnSpc>
            </a:pPr>
            <a:r>
              <a:rPr lang="pl-PL" altLang="pl-PL" sz="1600">
                <a:solidFill>
                  <a:schemeClr val="tx1"/>
                </a:solidFill>
              </a:rPr>
              <a:t>Temperatura barwowa T</a:t>
            </a:r>
            <a:r>
              <a:rPr lang="pl-PL" altLang="pl-PL" sz="1600" baseline="-25000">
                <a:solidFill>
                  <a:schemeClr val="tx1"/>
                </a:solidFill>
              </a:rPr>
              <a:t>b</a:t>
            </a:r>
            <a:r>
              <a:rPr lang="pl-PL" altLang="pl-PL" sz="1600">
                <a:solidFill>
                  <a:schemeClr val="tx1"/>
                </a:solidFill>
              </a:rPr>
              <a:t>: 2576 K</a:t>
            </a:r>
            <a:endParaRPr lang="pl-PL" altLang="pl-PL" sz="1600" baseline="-250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l-PL" altLang="pl-PL" sz="1600">
                <a:solidFill>
                  <a:schemeClr val="tx1"/>
                </a:solidFill>
              </a:rPr>
              <a:t>Wskaźnika oddawania barw R</a:t>
            </a:r>
            <a:r>
              <a:rPr lang="pl-PL" altLang="pl-PL" sz="1600" baseline="-25000">
                <a:solidFill>
                  <a:schemeClr val="tx1"/>
                </a:solidFill>
              </a:rPr>
              <a:t>a</a:t>
            </a:r>
            <a:r>
              <a:rPr lang="pl-PL" altLang="pl-PL" sz="1600">
                <a:solidFill>
                  <a:schemeClr val="tx1"/>
                </a:solidFill>
              </a:rPr>
              <a:t>: 77,3</a:t>
            </a:r>
            <a:endParaRPr lang="pl-PL" altLang="pl-PL" sz="1600" baseline="-25000">
              <a:solidFill>
                <a:schemeClr val="tx1"/>
              </a:solidFill>
            </a:endParaRPr>
          </a:p>
          <a:p>
            <a:pPr algn="ctr" eaLnBrk="1" hangingPunct="1"/>
            <a:endParaRPr lang="pl-PL" altLang="pl-PL" sz="1800" b="1">
              <a:solidFill>
                <a:schemeClr val="tx1"/>
              </a:solidFill>
            </a:endParaRPr>
          </a:p>
        </p:txBody>
      </p:sp>
      <p:pic>
        <p:nvPicPr>
          <p:cNvPr id="64519" name="Obraz 2">
            <a:extLst>
              <a:ext uri="{FF2B5EF4-FFF2-40B4-BE49-F238E27FC236}">
                <a16:creationId xmlns:a16="http://schemas.microsoft.com/office/drawing/2014/main" id="{15C9BA49-E827-77CB-329C-7670769C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516063"/>
            <a:ext cx="1881187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FDA5B4F-2E72-DEA0-97A6-C1191B300078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4D4302E-6BD3-3881-B239-289DA82F8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3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ytuł 1">
            <a:extLst>
              <a:ext uri="{FF2B5EF4-FFF2-40B4-BE49-F238E27FC236}">
                <a16:creationId xmlns:a16="http://schemas.microsoft.com/office/drawing/2014/main" id="{6FF08023-E587-9D04-F7CE-F867E173B4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59025"/>
            <a:ext cx="7886700" cy="2139950"/>
          </a:xfrm>
        </p:spPr>
        <p:txBody>
          <a:bodyPr/>
          <a:lstStyle/>
          <a:p>
            <a:pPr eaLnBrk="1" hangingPunct="1"/>
            <a:r>
              <a:rPr lang="pl-PL" altLang="pl-PL">
                <a:latin typeface="EFN Tablica Drogowa"/>
              </a:rPr>
              <a:t>PRZYKŁADOWE INSTALACJE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5F96D04-D5C4-8A55-FC06-BB57AA852949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909DD64-EEBA-0B1E-136D-193EDF8FA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lazienka ">
            <a:extLst>
              <a:ext uri="{FF2B5EF4-FFF2-40B4-BE49-F238E27FC236}">
                <a16:creationId xmlns:a16="http://schemas.microsoft.com/office/drawing/2014/main" id="{8D4FCF05-D509-2B6C-D57D-D230E09E5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857250"/>
            <a:ext cx="7702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C7CDFA4-DB35-5DE9-A0C8-2B69A13FBCC3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75164E34-425B-B928-576A-3B9F5D244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8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kuchnia ">
            <a:extLst>
              <a:ext uri="{FF2B5EF4-FFF2-40B4-BE49-F238E27FC236}">
                <a16:creationId xmlns:a16="http://schemas.microsoft.com/office/drawing/2014/main" id="{8B8B7602-29F1-B194-9998-EBF959F7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857250"/>
            <a:ext cx="7531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5868048-CA8A-7281-73B4-5B013B8DC79C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8281C6A-FBED-538A-4898-D9E2462FB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1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az 1">
            <a:extLst>
              <a:ext uri="{FF2B5EF4-FFF2-40B4-BE49-F238E27FC236}">
                <a16:creationId xmlns:a16="http://schemas.microsoft.com/office/drawing/2014/main" id="{83599944-638E-6880-88C3-050F4160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6863"/>
            <a:ext cx="914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17E3A8-6F3A-EAEA-CE0A-DE763C490B6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C7704AD-48A6-D0D7-E55A-C944969F3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0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galeria.bankier.pl/p/7/7/764324ca1f1b1d-540-210-0-299-2496-973.png">
            <a:extLst>
              <a:ext uri="{FF2B5EF4-FFF2-40B4-BE49-F238E27FC236}">
                <a16:creationId xmlns:a16="http://schemas.microsoft.com/office/drawing/2014/main" id="{5569796D-90A9-5164-AC27-BDE79C176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5143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2">
            <a:extLst>
              <a:ext uri="{FF2B5EF4-FFF2-40B4-BE49-F238E27FC236}">
                <a16:creationId xmlns:a16="http://schemas.microsoft.com/office/drawing/2014/main" id="{69528984-18ED-FA00-0AB3-A33BF5724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15181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99"/>
                </a:solidFill>
              </a:rPr>
              <a:t>  1.  Wprowadzenie do problematyki oświetleniowej</a:t>
            </a:r>
            <a:endParaRPr lang="en-GB" altLang="pl-PL" sz="2000" b="1">
              <a:solidFill>
                <a:srgbClr val="000099"/>
              </a:solidFill>
            </a:endParaRPr>
          </a:p>
        </p:txBody>
      </p:sp>
      <p:sp>
        <p:nvSpPr>
          <p:cNvPr id="69636" name="Line 4">
            <a:extLst>
              <a:ext uri="{FF2B5EF4-FFF2-40B4-BE49-F238E27FC236}">
                <a16:creationId xmlns:a16="http://schemas.microsoft.com/office/drawing/2014/main" id="{D5E23758-7F96-A206-AE4C-6C49F0BA3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762000"/>
            <a:ext cx="838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69637" name="Picture 7" descr="images">
            <a:extLst>
              <a:ext uri="{FF2B5EF4-FFF2-40B4-BE49-F238E27FC236}">
                <a16:creationId xmlns:a16="http://schemas.microsoft.com/office/drawing/2014/main" id="{C40C3CC7-23F2-063F-41FB-7DF95933F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88913"/>
            <a:ext cx="900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2" descr="http://glc.mm.com.pl/glc_pl/images/intro/Auswirkg%20Licht_Material_GB.jpg">
            <a:extLst>
              <a:ext uri="{FF2B5EF4-FFF2-40B4-BE49-F238E27FC236}">
                <a16:creationId xmlns:a16="http://schemas.microsoft.com/office/drawing/2014/main" id="{1B19D8A8-6729-2211-B600-5BF63B21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847725"/>
            <a:ext cx="48133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4" descr="http://static8.depositphotos.com/1089641/916/i/170/depositphotos_9164251-Girl-painting-on-the-wall.jpg">
            <a:extLst>
              <a:ext uri="{FF2B5EF4-FFF2-40B4-BE49-F238E27FC236}">
                <a16:creationId xmlns:a16="http://schemas.microsoft.com/office/drawing/2014/main" id="{8EB105FA-1100-7E62-4AFF-3EDD7820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44550"/>
            <a:ext cx="18780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567DD99-D0AB-BFE1-2550-92EEFD9767F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2BE2FDC-02DF-DABC-1F75-97697CB81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ttp://www.ciop.pl/6584">
            <a:extLst>
              <a:ext uri="{FF2B5EF4-FFF2-40B4-BE49-F238E27FC236}">
                <a16:creationId xmlns:a16="http://schemas.microsoft.com/office/drawing/2014/main" id="{868D3B18-644F-AD85-5AB9-A33F75AC0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88352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>
            <a:extLst>
              <a:ext uri="{FF2B5EF4-FFF2-40B4-BE49-F238E27FC236}">
                <a16:creationId xmlns:a16="http://schemas.microsoft.com/office/drawing/2014/main" id="{10298B7D-60AC-6E20-5AC4-CEC317E5D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36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2000"/>
              <a:t>Światło jest promieniowaniem widzialnym (elektromagnetycznym) </a:t>
            </a:r>
          </a:p>
          <a:p>
            <a:pPr algn="ctr"/>
            <a:r>
              <a:rPr lang="pl-PL" altLang="pl-PL" sz="2000"/>
              <a:t>zdolnym do wywoływania u człowieka i zwierząt bezpośrednio </a:t>
            </a:r>
          </a:p>
          <a:p>
            <a:pPr algn="ctr"/>
            <a:r>
              <a:rPr lang="pl-PL" altLang="pl-PL" sz="2000"/>
              <a:t>wrażeń wzrokowych, z których wynika widzenie. </a:t>
            </a:r>
          </a:p>
          <a:p>
            <a:pPr algn="ctr"/>
            <a:r>
              <a:rPr lang="pl-PL" altLang="pl-PL" sz="2000"/>
              <a:t>Źródła światła sztucznego są przeważnie źródłami elektrycznymi, </a:t>
            </a:r>
          </a:p>
          <a:p>
            <a:pPr algn="ctr"/>
            <a:r>
              <a:rPr lang="pl-PL" altLang="pl-PL" sz="2000"/>
              <a:t>natomiast wytwarzane przez nie światło jest wielkością nieelektryczną</a:t>
            </a:r>
            <a:r>
              <a:rPr lang="pl-PL" altLang="pl-PL"/>
              <a:t>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EECC436-BCF2-C096-E522-FAB705DA318C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C56F2B7-AF5B-D20E-5C2C-1C505AC36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5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>
            <a:extLst>
              <a:ext uri="{FF2B5EF4-FFF2-40B4-BE49-F238E27FC236}">
                <a16:creationId xmlns:a16="http://schemas.microsoft.com/office/drawing/2014/main" id="{CC7106ED-9BBB-D486-999A-6248D6285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713"/>
            <a:ext cx="9144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4D5A418-CDC1-C88A-C646-6F9A82FFE9CD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D61E595-583B-B336-0BCF-6BFBF0725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2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armates.cz/img/DIALux_Skolni_dilna_5.bmp">
            <a:extLst>
              <a:ext uri="{FF2B5EF4-FFF2-40B4-BE49-F238E27FC236}">
                <a16:creationId xmlns:a16="http://schemas.microsoft.com/office/drawing/2014/main" id="{FA58EAA8-9717-3135-562D-9883BC7B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0B6043B-64A3-59DA-B3F6-10BC59C10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5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dial.de/DIAL/typo3temp/pics/3dee0ee46c.jpg">
            <a:extLst>
              <a:ext uri="{FF2B5EF4-FFF2-40B4-BE49-F238E27FC236}">
                <a16:creationId xmlns:a16="http://schemas.microsoft.com/office/drawing/2014/main" id="{10E7C63D-8231-7F27-548D-476D2BAEA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21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4289776-7102-3BAA-8487-05EF5F856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2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ala konferencyjna obliczenia uwzględniające czynniki otoczenia - Scena świetlna 1">
            <a:extLst>
              <a:ext uri="{FF2B5EF4-FFF2-40B4-BE49-F238E27FC236}">
                <a16:creationId xmlns:a16="http://schemas.microsoft.com/office/drawing/2014/main" id="{0BCD7C2E-3818-81AF-BFB0-EC38C72E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79600"/>
            <a:ext cx="496728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Prostokąt 2">
            <a:extLst>
              <a:ext uri="{FF2B5EF4-FFF2-40B4-BE49-F238E27FC236}">
                <a16:creationId xmlns:a16="http://schemas.microsoft.com/office/drawing/2014/main" id="{25933908-C786-99E6-9A52-1140286F4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1131888"/>
            <a:ext cx="795655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WPŁYW ŚWIATŁA DZIENNEGO NA ZUŻYCIE ENERGII</a:t>
            </a:r>
            <a:endParaRPr lang="pl-PL" dirty="0">
              <a:latin typeface="+mj-lt"/>
            </a:endParaRPr>
          </a:p>
        </p:txBody>
      </p:sp>
      <p:pic>
        <p:nvPicPr>
          <p:cNvPr id="73732" name="Picture 4" descr="https://www.ridi.de/fileadmin/_processed_/csm_ridi_lichtmanagement_komfort2_en_86d706bfd7.jpg">
            <a:extLst>
              <a:ext uri="{FF2B5EF4-FFF2-40B4-BE49-F238E27FC236}">
                <a16:creationId xmlns:a16="http://schemas.microsoft.com/office/drawing/2014/main" id="{82331FB2-D05F-9C2C-9238-25A17996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51250"/>
            <a:ext cx="42195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FCDE3B6-37EC-9BBF-29EF-96D85D6E936B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4352311-A704-D948-D50A-565C26921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4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rostokąt 3">
            <a:extLst>
              <a:ext uri="{FF2B5EF4-FFF2-40B4-BE49-F238E27FC236}">
                <a16:creationId xmlns:a16="http://schemas.microsoft.com/office/drawing/2014/main" id="{C37F5384-1E0E-8E56-FD56-9023D649A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663" y="2312988"/>
            <a:ext cx="4356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DZIĘKUJĘ ZA UWAGĘ</a:t>
            </a:r>
            <a:endParaRPr lang="it-IT" altLang="pl-PL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CF20D43-BB9B-8BCF-5F54-3AE4FDED6045}"/>
              </a:ext>
            </a:extLst>
          </p:cNvPr>
          <p:cNvSpPr txBox="1"/>
          <p:nvPr/>
        </p:nvSpPr>
        <p:spPr>
          <a:xfrm>
            <a:off x="12700" y="112713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1A3F622-DF60-DB86-11CE-1A62939FA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Text Box 10">
            <a:extLst>
              <a:ext uri="{FF2B5EF4-FFF2-40B4-BE49-F238E27FC236}">
                <a16:creationId xmlns:a16="http://schemas.microsoft.com/office/drawing/2014/main" id="{18A5FA7A-B66A-B8C6-EE0E-CCC3473D6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276475"/>
            <a:ext cx="7200900" cy="35544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sz="2500" b="1" dirty="0">
              <a:solidFill>
                <a:srgbClr val="000066"/>
              </a:solidFill>
              <a:latin typeface="Bookman Old Style" pitchFamily="18" charset="0"/>
            </a:endParaRPr>
          </a:p>
          <a:p>
            <a:pPr marL="354013" indent="-354013" eaLnBrk="1" hangingPunct="1">
              <a:buFontTx/>
              <a:buChar char="•"/>
              <a:defRPr/>
            </a:pPr>
            <a:r>
              <a:rPr lang="pl-PL" sz="2500" b="1" dirty="0">
                <a:solidFill>
                  <a:schemeClr val="tx1"/>
                </a:solidFill>
                <a:latin typeface="Bookman Old Style" pitchFamily="18" charset="0"/>
              </a:rPr>
              <a:t> światło zostało wyprodukowane (nastąpiła emisja światła ze źródła),</a:t>
            </a:r>
          </a:p>
          <a:p>
            <a:pPr marL="354013" indent="-354013" eaLnBrk="1" hangingPunct="1">
              <a:defRPr/>
            </a:pPr>
            <a:endParaRPr lang="pl-PL" sz="2500" b="1" dirty="0">
              <a:solidFill>
                <a:schemeClr val="tx1"/>
              </a:solidFill>
              <a:latin typeface="Bookman Old Style" pitchFamily="18" charset="0"/>
            </a:endParaRPr>
          </a:p>
          <a:p>
            <a:pPr marL="354013" indent="-354013" eaLnBrk="1" hangingPunct="1">
              <a:buFontTx/>
              <a:buChar char="•"/>
              <a:defRPr/>
            </a:pPr>
            <a:r>
              <a:rPr lang="pl-PL" sz="2500" b="1" dirty="0">
                <a:solidFill>
                  <a:schemeClr val="tx1"/>
                </a:solidFill>
                <a:latin typeface="Bookman Old Style" pitchFamily="18" charset="0"/>
              </a:rPr>
              <a:t> światło przebyło drogę od źródła do obserwatora (propagacja),</a:t>
            </a:r>
          </a:p>
          <a:p>
            <a:pPr marL="354013" indent="-354013" eaLnBrk="1" hangingPunct="1">
              <a:defRPr/>
            </a:pPr>
            <a:endParaRPr lang="pl-PL" sz="2500" b="1" dirty="0">
              <a:solidFill>
                <a:schemeClr val="tx1"/>
              </a:solidFill>
              <a:latin typeface="Bookman Old Style" pitchFamily="18" charset="0"/>
            </a:endParaRPr>
          </a:p>
          <a:p>
            <a:pPr marL="354013" indent="-354013" eaLnBrk="1" hangingPunct="1">
              <a:buFontTx/>
              <a:buChar char="•"/>
              <a:defRPr/>
            </a:pPr>
            <a:r>
              <a:rPr lang="pl-PL" sz="2500" b="1" dirty="0">
                <a:solidFill>
                  <a:schemeClr val="tx1"/>
                </a:solidFill>
                <a:latin typeface="Bookman Old Style" pitchFamily="18" charset="0"/>
              </a:rPr>
              <a:t> światło zostało zarejestrowane (nastąpiła detekcja).</a:t>
            </a:r>
          </a:p>
        </p:txBody>
      </p:sp>
      <p:sp>
        <p:nvSpPr>
          <p:cNvPr id="15363" name="Rectangle 11">
            <a:extLst>
              <a:ext uri="{FF2B5EF4-FFF2-40B4-BE49-F238E27FC236}">
                <a16:creationId xmlns:a16="http://schemas.microsoft.com/office/drawing/2014/main" id="{52857571-4240-4A4B-3783-1C16FB7A0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881188"/>
            <a:ext cx="72024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500" b="1">
                <a:solidFill>
                  <a:schemeClr val="tx1"/>
                </a:solidFill>
                <a:latin typeface="Bookman Old Style" panose="02050604050505020204" pitchFamily="18" charset="0"/>
              </a:rPr>
              <a:t>Aby zaobserwować światło niezbędne jest aby: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8E5CFEF-5DCC-E209-2F2B-6F9F48E7B809}"/>
              </a:ext>
            </a:extLst>
          </p:cNvPr>
          <p:cNvSpPr/>
          <p:nvPr/>
        </p:nvSpPr>
        <p:spPr>
          <a:xfrm>
            <a:off x="611188" y="1206500"/>
            <a:ext cx="78486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"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Emisja – propagacja – detekcja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20F53CE-32BF-02D3-39A0-7BC12813EE81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11EFFABC-5894-9EE4-F4C7-FB5E902D3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8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oko">
            <a:extLst>
              <a:ext uri="{FF2B5EF4-FFF2-40B4-BE49-F238E27FC236}">
                <a16:creationId xmlns:a16="http://schemas.microsoft.com/office/drawing/2014/main" id="{39EB5D44-D89A-3D0E-54F3-24FADF5D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60488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klisza">
            <a:extLst>
              <a:ext uri="{FF2B5EF4-FFF2-40B4-BE49-F238E27FC236}">
                <a16:creationId xmlns:a16="http://schemas.microsoft.com/office/drawing/2014/main" id="{ED99ECE8-DB9E-85B4-0C24-599AF327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2530475"/>
            <a:ext cx="23764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parat cyfrowy">
            <a:extLst>
              <a:ext uri="{FF2B5EF4-FFF2-40B4-BE49-F238E27FC236}">
                <a16:creationId xmlns:a16="http://schemas.microsoft.com/office/drawing/2014/main" id="{C29C9CA2-2187-0B83-3863-FB2D4D92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44975"/>
            <a:ext cx="21558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dlon">
            <a:extLst>
              <a:ext uri="{FF2B5EF4-FFF2-40B4-BE49-F238E27FC236}">
                <a16:creationId xmlns:a16="http://schemas.microsoft.com/office/drawing/2014/main" id="{AB1C24A1-266E-C8CB-818F-A415D7AE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14850"/>
            <a:ext cx="23050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fotokomorka">
            <a:extLst>
              <a:ext uri="{FF2B5EF4-FFF2-40B4-BE49-F238E27FC236}">
                <a16:creationId xmlns:a16="http://schemas.microsoft.com/office/drawing/2014/main" id="{307E2B3D-1490-6358-F796-B4A909E7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01875"/>
            <a:ext cx="237648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2">
            <a:extLst>
              <a:ext uri="{FF2B5EF4-FFF2-40B4-BE49-F238E27FC236}">
                <a16:creationId xmlns:a16="http://schemas.microsoft.com/office/drawing/2014/main" id="{877B8816-2ED0-BF6F-94E9-1814B330B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1093788"/>
            <a:ext cx="50577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Oko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 jest jednym z najbardziej czułych detektorów światła</a:t>
            </a:r>
          </a:p>
        </p:txBody>
      </p:sp>
      <p:sp>
        <p:nvSpPr>
          <p:cNvPr id="16392" name="Rectangle 13">
            <a:extLst>
              <a:ext uri="{FF2B5EF4-FFF2-40B4-BE49-F238E27FC236}">
                <a16:creationId xmlns:a16="http://schemas.microsoft.com/office/drawing/2014/main" id="{0F2E8777-5408-64B0-AD6E-273967BD2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4416425"/>
            <a:ext cx="3097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Klisza fotograficzna</a:t>
            </a:r>
          </a:p>
        </p:txBody>
      </p:sp>
      <p:sp>
        <p:nvSpPr>
          <p:cNvPr id="16393" name="Rectangle 14">
            <a:extLst>
              <a:ext uri="{FF2B5EF4-FFF2-40B4-BE49-F238E27FC236}">
                <a16:creationId xmlns:a16="http://schemas.microsoft.com/office/drawing/2014/main" id="{81635231-F390-1181-A3D8-94BED3AA4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848100"/>
            <a:ext cx="3097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Aparat cyfrowy</a:t>
            </a:r>
          </a:p>
        </p:txBody>
      </p:sp>
      <p:sp>
        <p:nvSpPr>
          <p:cNvPr id="16394" name="Rectangle 15">
            <a:extLst>
              <a:ext uri="{FF2B5EF4-FFF2-40B4-BE49-F238E27FC236}">
                <a16:creationId xmlns:a16="http://schemas.microsoft.com/office/drawing/2014/main" id="{2317B03F-EC0C-BEE9-B0FB-EE838C929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3814763"/>
            <a:ext cx="3097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Fotokomórka</a:t>
            </a:r>
          </a:p>
        </p:txBody>
      </p:sp>
      <p:sp>
        <p:nvSpPr>
          <p:cNvPr id="16395" name="Rectangle 16">
            <a:extLst>
              <a:ext uri="{FF2B5EF4-FFF2-40B4-BE49-F238E27FC236}">
                <a16:creationId xmlns:a16="http://schemas.microsoft.com/office/drawing/2014/main" id="{0B61AF00-4EAD-2008-E7D3-AE449AED1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5" y="5268913"/>
            <a:ext cx="30972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CC0000"/>
                </a:solidFill>
                <a:latin typeface="Bookman Old Style" panose="02050604050505020204" pitchFamily="18" charset="0"/>
              </a:rPr>
              <a:t>Dłoń </a:t>
            </a:r>
            <a:r>
              <a:rPr lang="pl-PL" altLang="pl-PL" b="1">
                <a:solidFill>
                  <a:srgbClr val="000066"/>
                </a:solidFill>
                <a:latin typeface="Bookman Old Style" panose="02050604050505020204" pitchFamily="18" charset="0"/>
              </a:rPr>
              <a:t>może być detektorem światła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DF9BADC-A9F4-F877-1834-7CD34C7A42A6}"/>
              </a:ext>
            </a:extLst>
          </p:cNvPr>
          <p:cNvSpPr/>
          <p:nvPr/>
        </p:nvSpPr>
        <p:spPr>
          <a:xfrm>
            <a:off x="336550" y="847725"/>
            <a:ext cx="18446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Detektory</a:t>
            </a:r>
            <a:endParaRPr lang="pl-PL" sz="2800" dirty="0">
              <a:latin typeface="Arial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AD13CB1-A25D-1C71-60A2-1B097A2FBBA2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BB196527-9609-6F00-1FB4-DB068295B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5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7410FA7-ACF4-1D93-917A-4DD0485EE0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836613"/>
            <a:ext cx="7391400" cy="1143000"/>
          </a:xfrm>
        </p:spPr>
        <p:txBody>
          <a:bodyPr/>
          <a:lstStyle/>
          <a:p>
            <a:pPr eaLnBrk="1" hangingPunct="1"/>
            <a:r>
              <a:rPr lang="pl-PL" altLang="pl-PL" b="1">
                <a:latin typeface="Arial" panose="020B0604020202020204" pitchFamily="34" charset="0"/>
              </a:rPr>
              <a:t>Barwy widmowe</a:t>
            </a:r>
          </a:p>
        </p:txBody>
      </p:sp>
      <p:graphicFrame>
        <p:nvGraphicFramePr>
          <p:cNvPr id="202801" name="Group 49">
            <a:extLst>
              <a:ext uri="{FF2B5EF4-FFF2-40B4-BE49-F238E27FC236}">
                <a16:creationId xmlns:a16="http://schemas.microsoft.com/office/drawing/2014/main" id="{8CB08485-751F-765B-D88C-B6B6CC6B4A96}"/>
              </a:ext>
            </a:extLst>
          </p:cNvPr>
          <p:cNvGraphicFramePr>
            <a:graphicFrameLocks noGrp="1"/>
          </p:cNvGraphicFramePr>
          <p:nvPr/>
        </p:nvGraphicFramePr>
        <p:xfrm>
          <a:off x="0" y="2057400"/>
          <a:ext cx="9144000" cy="4813299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8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Odcień barwy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Color hue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Długość fali [nm]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czerwony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625-7</a:t>
                      </a: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pomarańczowy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orange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590-625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żółty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yellow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565-590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zielony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green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520-565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cyjan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cyan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500-520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niebieski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</a:rPr>
                        <a:t>blue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450-500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indygo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</a:rPr>
                        <a:t>indigo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430-450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fioletowy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</a:rPr>
                        <a:t>violet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 380-430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F8B5CA18-9BF1-E03A-F3B4-3510A1B0CF4F}"/>
              </a:ext>
            </a:extLst>
          </p:cNvPr>
          <p:cNvSpPr txBox="1"/>
          <p:nvPr/>
        </p:nvSpPr>
        <p:spPr>
          <a:xfrm>
            <a:off x="33338" y="490538"/>
            <a:ext cx="91106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1EA8367-7902-782A-E7C4-FEFE63CB4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2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KZ\Festiwal Nauki\Tęcza.jpg">
            <a:extLst>
              <a:ext uri="{FF2B5EF4-FFF2-40B4-BE49-F238E27FC236}">
                <a16:creationId xmlns:a16="http://schemas.microsoft.com/office/drawing/2014/main" id="{F53A8973-B129-32F8-68DA-CF712DEC0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B72A15A5-3072-DF26-4E3B-07F5C93BA3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52513"/>
            <a:ext cx="7848600" cy="838200"/>
          </a:xfrm>
        </p:spPr>
        <p:txBody>
          <a:bodyPr/>
          <a:lstStyle/>
          <a:p>
            <a:pPr eaLnBrk="1" hangingPunct="1"/>
            <a:r>
              <a:rPr lang="pl-PL" altLang="pl-PL">
                <a:solidFill>
                  <a:schemeClr val="bg1"/>
                </a:solidFill>
                <a:latin typeface="Arial" panose="020B0604020202020204" pitchFamily="34" charset="0"/>
              </a:rPr>
              <a:t>Tęcza = barwy widmowe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6CD57B16-6667-D43D-7739-811CFBADC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 sz="4400">
              <a:latin typeface="Times New Roman" panose="02020603050405020304" pitchFamily="18" charset="0"/>
            </a:endParaRPr>
          </a:p>
        </p:txBody>
      </p:sp>
      <p:sp>
        <p:nvSpPr>
          <p:cNvPr id="18437" name="Text Box 10">
            <a:extLst>
              <a:ext uri="{FF2B5EF4-FFF2-40B4-BE49-F238E27FC236}">
                <a16:creationId xmlns:a16="http://schemas.microsoft.com/office/drawing/2014/main" id="{7899BEA4-FDB6-39BE-A74C-C68DA190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2944813"/>
            <a:ext cx="75612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chemeClr val="bg1"/>
                </a:solidFill>
                <a:latin typeface="Bookman Old Style" panose="02050604050505020204" pitchFamily="18" charset="0"/>
              </a:rPr>
              <a:t>Gdy widzimy wiązkę światła to tak naprawdę widzimy rozproszenie tej wiązki na cząsteczkach dymu, powietrza albo kurzu.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6A52A6-5129-CE14-0F8F-101A2C557E1F}"/>
              </a:ext>
            </a:extLst>
          </p:cNvPr>
          <p:cNvSpPr txBox="1"/>
          <p:nvPr/>
        </p:nvSpPr>
        <p:spPr>
          <a:xfrm>
            <a:off x="34925" y="-15875"/>
            <a:ext cx="91106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Instalacje oświetleniowe we wnętrzach</a:t>
            </a:r>
            <a:endParaRPr lang="pl-PL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7819F19-0D88-44D3-0272-F8955AB01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6632</TotalTime>
  <Words>1557</Words>
  <Application>Microsoft Office PowerPoint</Application>
  <PresentationFormat>Pokaz na ekranie (4:3)</PresentationFormat>
  <Paragraphs>337</Paragraphs>
  <Slides>54</Slides>
  <Notes>13</Notes>
  <HiddenSlides>0</HiddenSlides>
  <MMClips>54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54</vt:i4>
      </vt:variant>
    </vt:vector>
  </HeadingPairs>
  <TitlesOfParts>
    <vt:vector size="65" baseType="lpstr">
      <vt:lpstr>Arial</vt:lpstr>
      <vt:lpstr>Bookman Old Style</vt:lpstr>
      <vt:lpstr>Calibri</vt:lpstr>
      <vt:lpstr>Calibri Light</vt:lpstr>
      <vt:lpstr>EFN Tablica Drogowa</vt:lpstr>
      <vt:lpstr>Tahoma</vt:lpstr>
      <vt:lpstr>Times New Roman</vt:lpstr>
      <vt:lpstr>Wingdings</vt:lpstr>
      <vt:lpstr>Motyw pakietu Office</vt:lpstr>
      <vt:lpstr>Document</vt:lpstr>
      <vt:lpstr>Obraz - mapa bitowa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Barwy widmowe</vt:lpstr>
      <vt:lpstr>Tęcza = barwy widmowe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Parametry źródeł światła</vt:lpstr>
      <vt:lpstr>Prezentacja programu PowerPoint</vt:lpstr>
      <vt:lpstr>Temperatura barwowa</vt:lpstr>
      <vt:lpstr>BARWY ŚWIATŁA</vt:lpstr>
      <vt:lpstr>Prezentacja programu PowerPoint</vt:lpstr>
      <vt:lpstr>Termoluminescencja - Gwiazdy</vt:lpstr>
      <vt:lpstr>Prezentacja programu PowerPoint</vt:lpstr>
      <vt:lpstr>Sposoby wytwarzania światła</vt:lpstr>
      <vt:lpstr>Termoluminescencja - żarówka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PRZYKŁADOWE INSTALACJE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Zespół Szkół Centrum Edukacji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brodowskir</dc:creator>
  <cp:lastModifiedBy>Ewa Kurkowska</cp:lastModifiedBy>
  <cp:revision>383</cp:revision>
  <dcterms:created xsi:type="dcterms:W3CDTF">2004-03-18T10:44:30Z</dcterms:created>
  <dcterms:modified xsi:type="dcterms:W3CDTF">2022-12-01T19:54:34Z</dcterms:modified>
</cp:coreProperties>
</file>