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9" r:id="rId1"/>
  </p:sldMasterIdLst>
  <p:notesMasterIdLst>
    <p:notesMasterId r:id="rId60"/>
  </p:notesMasterIdLst>
  <p:handoutMasterIdLst>
    <p:handoutMasterId r:id="rId61"/>
  </p:handoutMasterIdLst>
  <p:sldIdLst>
    <p:sldId id="257" r:id="rId2"/>
    <p:sldId id="520" r:id="rId3"/>
    <p:sldId id="874" r:id="rId4"/>
    <p:sldId id="916" r:id="rId5"/>
    <p:sldId id="917" r:id="rId6"/>
    <p:sldId id="919" r:id="rId7"/>
    <p:sldId id="920" r:id="rId8"/>
    <p:sldId id="959" r:id="rId9"/>
    <p:sldId id="884" r:id="rId10"/>
    <p:sldId id="887" r:id="rId11"/>
    <p:sldId id="909" r:id="rId12"/>
    <p:sldId id="967" r:id="rId13"/>
    <p:sldId id="968" r:id="rId14"/>
    <p:sldId id="969" r:id="rId15"/>
    <p:sldId id="970" r:id="rId16"/>
    <p:sldId id="960" r:id="rId17"/>
    <p:sldId id="961" r:id="rId18"/>
    <p:sldId id="962" r:id="rId19"/>
    <p:sldId id="886" r:id="rId20"/>
    <p:sldId id="885" r:id="rId21"/>
    <p:sldId id="965" r:id="rId22"/>
    <p:sldId id="912" r:id="rId23"/>
    <p:sldId id="915" r:id="rId24"/>
    <p:sldId id="937" r:id="rId25"/>
    <p:sldId id="938" r:id="rId26"/>
    <p:sldId id="939" r:id="rId27"/>
    <p:sldId id="971" r:id="rId28"/>
    <p:sldId id="976" r:id="rId29"/>
    <p:sldId id="977" r:id="rId30"/>
    <p:sldId id="944" r:id="rId31"/>
    <p:sldId id="949" r:id="rId32"/>
    <p:sldId id="950" r:id="rId33"/>
    <p:sldId id="929" r:id="rId34"/>
    <p:sldId id="974" r:id="rId35"/>
    <p:sldId id="975" r:id="rId36"/>
    <p:sldId id="972" r:id="rId37"/>
    <p:sldId id="933" r:id="rId38"/>
    <p:sldId id="934" r:id="rId39"/>
    <p:sldId id="978" r:id="rId40"/>
    <p:sldId id="935" r:id="rId41"/>
    <p:sldId id="643" r:id="rId42"/>
    <p:sldId id="644" r:id="rId43"/>
    <p:sldId id="645" r:id="rId44"/>
    <p:sldId id="646" r:id="rId45"/>
    <p:sldId id="666" r:id="rId46"/>
    <p:sldId id="711" r:id="rId47"/>
    <p:sldId id="647" r:id="rId48"/>
    <p:sldId id="651" r:id="rId49"/>
    <p:sldId id="648" r:id="rId50"/>
    <p:sldId id="649" r:id="rId51"/>
    <p:sldId id="652" r:id="rId52"/>
    <p:sldId id="654" r:id="rId53"/>
    <p:sldId id="657" r:id="rId54"/>
    <p:sldId id="658" r:id="rId55"/>
    <p:sldId id="659" r:id="rId56"/>
    <p:sldId id="656" r:id="rId57"/>
    <p:sldId id="973" r:id="rId58"/>
    <p:sldId id="314" r:id="rId59"/>
  </p:sldIdLst>
  <p:sldSz cx="9144000" cy="6858000" type="screen4x3"/>
  <p:notesSz cx="7099300" cy="102346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FF0000"/>
    <a:srgbClr val="003399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6" autoAdjust="0"/>
    <p:restoredTop sz="94712" autoAdjust="0"/>
  </p:normalViewPr>
  <p:slideViewPr>
    <p:cSldViewPr>
      <p:cViewPr varScale="1">
        <p:scale>
          <a:sx n="63" d="100"/>
          <a:sy n="63" d="100"/>
        </p:scale>
        <p:origin x="153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2610" y="4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5B443D07-1936-2C80-38EF-C8AA30277B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2FB23D6-8554-0624-BA1D-276FEC7FD8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4A21A95-BF75-465F-B459-7E1E6D146E63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C1608D3-6C12-7ABE-8A5D-2FC4D546D0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DD64058-D914-020C-2800-9BF063924D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5ADCBE7-4501-4D5B-AA8F-263A7F736A5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5405AE8-2DD6-1D60-5989-855F6278ECBA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25A9231-80C0-CCDF-C30D-887C566E820F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C46544D-9A91-4F65-9765-3B3E9D37A5EC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FA1CCD71-A995-0AE5-49FD-D8C86F50F9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A37F8F00-1194-8B00-A793-0CB7A4974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0D12F1-3970-DF43-582A-14852CB138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56F7E66-69E7-D113-9403-C6454CE3F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/>
            </a:lvl1pPr>
          </a:lstStyle>
          <a:p>
            <a:pPr>
              <a:defRPr/>
            </a:pPr>
            <a:fld id="{AE01A0E4-D1A8-4775-9098-EE5FE7C8D29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98B39D39-E8A5-8DC7-FDC4-9A974E21BA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BC2952A9-D348-2C6F-3319-708326234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BAB297AB-BBF2-8D51-FA3B-1E4823FC0F07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7A75DD-6A54-4315-86E9-C801E7E1F125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813ED35-2C52-E3E4-DD20-C865C307E2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803A6FB4-B0B2-A3AF-51FE-01207A25F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A1BDD7-26B7-0CA5-37CD-657620FC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2FD10-6F38-4471-87EE-F2313B4F77EC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58EFF3-F2D4-1E77-E25B-68F390F8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A89184-02A3-C81C-A6A1-5E306379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FA46-2903-496A-8F59-27BB2F5A75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708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216DF8-E6F5-48FF-100C-0BF763ECB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41023-59D7-4E02-A6EB-55FBB67871A7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E838CF-3D63-5B80-0E3A-A086AF0D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2FDD00-6497-24B1-1ED7-FACF8CDB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FF594-EC9B-4F5F-A932-A175CD2BD77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605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638F94-1D76-EE22-31C9-30364E64C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8D95D-608D-4D46-A714-1744BAF0C2A9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E526DB8-6A6B-B5EF-E328-3740EAF5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B8BC1E-6879-1EDD-820B-38EA6E7B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463C4-7F87-4111-BD86-3C5208A547E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5330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>
            <a:extLst>
              <a:ext uri="{FF2B5EF4-FFF2-40B4-BE49-F238E27FC236}">
                <a16:creationId xmlns:a16="http://schemas.microsoft.com/office/drawing/2014/main" id="{5D2EAE88-1EE6-C913-8927-14BA28859E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286500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>
                <a:cs typeface="Arial" panose="020B0604020202020204" pitchFamily="34" charset="0"/>
              </a:rPr>
              <a:t>strona</a:t>
            </a:r>
            <a:r>
              <a:rPr lang="de-DE" altLang="pl-PL" sz="1000">
                <a:cs typeface="Arial" panose="020B0604020202020204" pitchFamily="34" charset="0"/>
              </a:rPr>
              <a:t> </a:t>
            </a:r>
            <a:fld id="{953831DA-90BF-4AA9-AF8C-627E1A2199B5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9331"/>
      </p:ext>
    </p:extLst>
  </p:cSld>
  <p:clrMapOvr>
    <a:masterClrMapping/>
  </p:clrMapOvr>
  <p:transition spd="med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0">
            <a:extLst>
              <a:ext uri="{FF2B5EF4-FFF2-40B4-BE49-F238E27FC236}">
                <a16:creationId xmlns:a16="http://schemas.microsoft.com/office/drawing/2014/main" id="{02A1DB61-1715-BAB1-3091-1670DC60122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38175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" name="Text Box 31">
            <a:extLst>
              <a:ext uri="{FF2B5EF4-FFF2-40B4-BE49-F238E27FC236}">
                <a16:creationId xmlns:a16="http://schemas.microsoft.com/office/drawing/2014/main" id="{ABEE8792-7FAC-E60F-090F-0504648882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286500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 dirty="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 dirty="0">
                <a:cs typeface="Arial" panose="020B0604020202020204" pitchFamily="34" charset="0"/>
              </a:rPr>
              <a:t>strona</a:t>
            </a:r>
            <a:r>
              <a:rPr lang="de-DE" altLang="pl-PL" sz="1000" dirty="0">
                <a:cs typeface="Arial" panose="020B0604020202020204" pitchFamily="34" charset="0"/>
              </a:rPr>
              <a:t> </a:t>
            </a:r>
            <a:fld id="{0D2B059F-6DBF-44D6-B6B4-96B140CFEE27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36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0">
            <a:extLst>
              <a:ext uri="{FF2B5EF4-FFF2-40B4-BE49-F238E27FC236}">
                <a16:creationId xmlns:a16="http://schemas.microsoft.com/office/drawing/2014/main" id="{4F8E8072-7C9F-5844-6795-64F6965DA29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EEEA347-A483-02C6-CE6C-EE2915AB83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0"/>
          </a:p>
        </p:txBody>
      </p:sp>
      <p:sp>
        <p:nvSpPr>
          <p:cNvPr id="5" name="Line 30">
            <a:extLst>
              <a:ext uri="{FF2B5EF4-FFF2-40B4-BE49-F238E27FC236}">
                <a16:creationId xmlns:a16="http://schemas.microsoft.com/office/drawing/2014/main" id="{BA47913A-0B28-81D1-4674-8C2DB41B07E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73C9672-BDCB-1198-9E3A-92728949FB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0"/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B81D2B4E-799C-1DCD-295B-1182F77AC3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088063"/>
            <a:ext cx="730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pl-PL" sz="1000" b="0">
              <a:cs typeface="Arial" panose="020B0604020202020204" pitchFamily="34" charset="0"/>
            </a:endParaRPr>
          </a:p>
          <a:p>
            <a:pPr algn="ctr" eaLnBrk="1" hangingPunct="1"/>
            <a:r>
              <a:rPr lang="pl-PL" altLang="pl-PL" sz="1000" b="0">
                <a:cs typeface="Arial" panose="020B0604020202020204" pitchFamily="34" charset="0"/>
              </a:rPr>
              <a:t>strona</a:t>
            </a:r>
            <a:r>
              <a:rPr lang="de-DE" altLang="pl-PL" sz="1000" b="0">
                <a:cs typeface="Arial" panose="020B0604020202020204" pitchFamily="34" charset="0"/>
              </a:rPr>
              <a:t> </a:t>
            </a:r>
            <a:fld id="{41424110-CA47-4A69-B028-810B18FBD822}" type="slidenum">
              <a:rPr lang="de-DE" altLang="pl-PL" sz="1000" b="0">
                <a:cs typeface="Arial" panose="020B0604020202020204" pitchFamily="34" charset="0"/>
              </a:rPr>
              <a:pPr algn="ctr" eaLnBrk="1" hangingPunct="1"/>
              <a:t>‹#›</a:t>
            </a:fld>
            <a:endParaRPr lang="de-DE" altLang="pl-PL" sz="1000" b="0">
              <a:cs typeface="Arial" panose="020B0604020202020204" pitchFamily="34" charset="0"/>
            </a:endParaRPr>
          </a:p>
        </p:txBody>
      </p:sp>
      <p:sp>
        <p:nvSpPr>
          <p:cNvPr id="13" name="Symbol zastępczy daty 2">
            <a:extLst>
              <a:ext uri="{FF2B5EF4-FFF2-40B4-BE49-F238E27FC236}">
                <a16:creationId xmlns:a16="http://schemas.microsoft.com/office/drawing/2014/main" id="{C7AA01F3-90F2-3C7E-369C-69CE1A1B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AEA27D-6BCC-4957-91EF-3A44861FD524}" type="datetime1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14" name="Symbol zastępczy stopki 3">
            <a:extLst>
              <a:ext uri="{FF2B5EF4-FFF2-40B4-BE49-F238E27FC236}">
                <a16:creationId xmlns:a16="http://schemas.microsoft.com/office/drawing/2014/main" id="{EDC1CCCD-6537-F1A0-81E0-9AB3E9DE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" name="Symbol zastępczy numeru slajdu 4">
            <a:extLst>
              <a:ext uri="{FF2B5EF4-FFF2-40B4-BE49-F238E27FC236}">
                <a16:creationId xmlns:a16="http://schemas.microsoft.com/office/drawing/2014/main" id="{C74DDFAE-33FF-4A93-BE0B-CDB46B53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EA5C0E4-6BE5-4EA3-BEDD-98370A40B15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36080372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0">
            <a:extLst>
              <a:ext uri="{FF2B5EF4-FFF2-40B4-BE49-F238E27FC236}">
                <a16:creationId xmlns:a16="http://schemas.microsoft.com/office/drawing/2014/main" id="{B1F4E83B-45BF-3923-A398-C3C06FC5AF4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4FBFD2D-4E04-2BEC-2DAE-D3B6610E0B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0"/>
          </a:p>
        </p:txBody>
      </p:sp>
      <p:sp>
        <p:nvSpPr>
          <p:cNvPr id="7" name="Line 30">
            <a:extLst>
              <a:ext uri="{FF2B5EF4-FFF2-40B4-BE49-F238E27FC236}">
                <a16:creationId xmlns:a16="http://schemas.microsoft.com/office/drawing/2014/main" id="{4A809080-00CA-28CA-2A60-B6F0D8DFDF8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516F6D0-5E88-D460-9AF0-05E32F0C157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0"/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88F92DDF-8A24-E97B-0DB2-752D82FF35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088063"/>
            <a:ext cx="730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pl-PL" sz="1000" b="0">
              <a:cs typeface="Arial" panose="020B0604020202020204" pitchFamily="34" charset="0"/>
            </a:endParaRPr>
          </a:p>
          <a:p>
            <a:pPr algn="ctr" eaLnBrk="1" hangingPunct="1"/>
            <a:r>
              <a:rPr lang="pl-PL" altLang="pl-PL" sz="1000" b="0">
                <a:cs typeface="Arial" panose="020B0604020202020204" pitchFamily="34" charset="0"/>
              </a:rPr>
              <a:t>strona</a:t>
            </a:r>
            <a:r>
              <a:rPr lang="de-DE" altLang="pl-PL" sz="1000" b="0">
                <a:cs typeface="Arial" panose="020B0604020202020204" pitchFamily="34" charset="0"/>
              </a:rPr>
              <a:t> </a:t>
            </a:r>
            <a:fld id="{3397EAA3-955B-4619-A2A9-2FB56FDC0769}" type="slidenum">
              <a:rPr lang="de-DE" altLang="pl-PL" sz="1000" b="0">
                <a:cs typeface="Arial" panose="020B0604020202020204" pitchFamily="34" charset="0"/>
              </a:rPr>
              <a:pPr algn="ctr" eaLnBrk="1" hangingPunct="1"/>
              <a:t>‹#›</a:t>
            </a:fld>
            <a:endParaRPr lang="de-DE" altLang="pl-PL" sz="1000" b="0">
              <a:cs typeface="Arial" panose="020B060402020202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72D156A9-7B81-0C1B-9AC9-46F84E088F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D80A1778-BA5A-D325-1C69-B2AE4D220A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8AA90F1-037F-1C5D-82EB-66FDA043E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0F1A5C9-1C30-4AE8-8E15-81A2413BF21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3996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9BF3C0-C35A-1E96-E8E3-C7B0E3291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B277D-AC34-42B5-B195-0276D294661D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C41FCCC-81F6-1D25-B4F8-4716E86D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B49928-A35F-E9D5-D57B-11F748D7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8FB6D-9C4A-4A7F-B632-838E1DA2C3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137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DCF7A9-9CE0-69D0-9A73-373638467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2643F-0DA6-4AE1-AA2F-16F4DA57ED79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989BB3-7318-7077-0D49-31DD8C7A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261AF6-66E8-2DAD-0918-9B4C82A9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0C3DB-D19E-4B90-8845-A4425F1DC3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721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BBFFB1A2-79EE-0BAE-B56D-3E15933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6E985-CEAA-47E6-8617-3D074107618C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9D6A4B39-5276-D5C4-530C-4A72AEECC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C1A8596-B2C6-15AB-AF59-738DF57C5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E1003-30EB-4701-9837-74134DD164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935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1EAC8145-2FC9-78C9-3551-DAEDEFC5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27C34-05B9-4AE9-BFF5-BDDA3F3DAB17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77B54D44-9BFD-0336-A36B-F5E6FCDDD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3C946514-7E4F-5C80-AC8E-BFA327AD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8ECC9-D535-4657-9FC9-16F205983E9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2555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849312CE-CBCE-1C44-072B-CA47AFCE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3C753-1672-40B1-A25F-2E0E87EB1642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02BC0A66-8868-9987-1069-87593E1F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5B0F77D-C716-A60A-9B07-6EC2CFFD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7072A-8B56-426D-98A0-948BB25196B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121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042ABA8C-7A41-CBF0-2FAC-99C8D8D8C3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l-PL"/>
          </a:p>
        </p:txBody>
      </p:sp>
      <p:sp>
        <p:nvSpPr>
          <p:cNvPr id="3" name="Text Box 31">
            <a:extLst>
              <a:ext uri="{FF2B5EF4-FFF2-40B4-BE49-F238E27FC236}">
                <a16:creationId xmlns:a16="http://schemas.microsoft.com/office/drawing/2014/main" id="{D917AF82-26B9-8D36-1F94-F5869FD3F5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286500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>
                <a:cs typeface="Arial" panose="020B0604020202020204" pitchFamily="34" charset="0"/>
              </a:rPr>
              <a:t>strona</a:t>
            </a:r>
            <a:r>
              <a:rPr lang="de-DE" altLang="pl-PL" sz="1000">
                <a:cs typeface="Arial" panose="020B0604020202020204" pitchFamily="34" charset="0"/>
              </a:rPr>
              <a:t> </a:t>
            </a:r>
            <a:fld id="{F8DC7EAE-F5F2-43D5-A08C-94D7A6FCF388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>
              <a:cs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3B308A1-B85F-94EA-C06F-9F9DF1524F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l-PL"/>
          </a:p>
        </p:txBody>
      </p:sp>
      <p:sp>
        <p:nvSpPr>
          <p:cNvPr id="5" name="Symbol zastępczy daty 1">
            <a:extLst>
              <a:ext uri="{FF2B5EF4-FFF2-40B4-BE49-F238E27FC236}">
                <a16:creationId xmlns:a16="http://schemas.microsoft.com/office/drawing/2014/main" id="{5128C9D5-9357-97A3-C260-37371C4C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359F2-93F0-4C35-BDE7-196218F4D25A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6" name="Symbol zastępczy stopki 2">
            <a:extLst>
              <a:ext uri="{FF2B5EF4-FFF2-40B4-BE49-F238E27FC236}">
                <a16:creationId xmlns:a16="http://schemas.microsoft.com/office/drawing/2014/main" id="{68036678-A3D5-3C59-9A89-52BF943FC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">
            <a:extLst>
              <a:ext uri="{FF2B5EF4-FFF2-40B4-BE49-F238E27FC236}">
                <a16:creationId xmlns:a16="http://schemas.microsoft.com/office/drawing/2014/main" id="{CE1FD053-7CAA-7609-81DC-F007149E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C6A2B-23C0-4A47-ABC5-C76A0CA4834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77185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6813BDC0-6AD7-ABD6-0A3E-6138F3E0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19B94-D9CA-4948-80F0-CA08434B7400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6358B387-705A-664E-461C-DA6F137F1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19B7EC6-3BD9-CFB7-8E1D-1039169D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E116E-6D59-47E8-AD20-FE1790D8BB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511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6C620DFC-586C-38E1-21BA-708A68F3A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EA065-5014-4582-B5D5-D73797F0BE5C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8FC4194-8D1B-5FA0-F041-7383E4DC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7B990816-EF16-EF3B-AB87-ABB0A1C9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23A30-56E7-405A-BF00-37FED7B677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387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951056C3-B83A-B42A-DB31-07BBBFA3F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F83105FA-A0B0-BBBA-47A9-AF8C08458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E70DD2-E888-A216-08CF-0D967E488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EEF15C-3E01-4184-829E-62B9BD39F2C1}" type="datetimeFigureOut">
              <a:rPr lang="pl-PL"/>
              <a:pPr>
                <a:defRPr/>
              </a:pPr>
              <a:t>02.12.2022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49571C-54A5-2FA5-2189-88480EC88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DBA385-5494-EA62-9C33-446212ED6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95FD80-F9A1-4E7B-B67F-E9F95E57A14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4" r:id="rId7"/>
    <p:sldLayoutId id="2147484270" r:id="rId8"/>
    <p:sldLayoutId id="2147484271" r:id="rId9"/>
    <p:sldLayoutId id="2147484272" r:id="rId10"/>
    <p:sldLayoutId id="2147484273" r:id="rId11"/>
    <p:sldLayoutId id="2147484275" r:id="rId12"/>
    <p:sldLayoutId id="2147484276" r:id="rId13"/>
    <p:sldLayoutId id="2147484277" r:id="rId14"/>
    <p:sldLayoutId id="2147484278" r:id="rId15"/>
  </p:sldLayoutIdLst>
  <p:transition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47.jpe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5.jpeg"/><Relationship Id="rId5" Type="http://schemas.openxmlformats.org/officeDocument/2006/relationships/image" Target="../media/image38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8.emf"/><Relationship Id="rId5" Type="http://schemas.openxmlformats.org/officeDocument/2006/relationships/image" Target="../media/image38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emf"/><Relationship Id="rId12" Type="http://schemas.openxmlformats.org/officeDocument/2006/relationships/image" Target="../media/image1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4.em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emf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1.png"/><Relationship Id="rId4" Type="http://schemas.openxmlformats.org/officeDocument/2006/relationships/image" Target="../media/image70.png"/><Relationship Id="rId9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http://upload.wikimedia.org/wikipedia/commons/thumb/a/a0/Lampa_uliczna_12.jpg/150px-Lampa_uliczna_12.jpg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http://upload.wikimedia.org/wikipedia/commons/thumb/a/a0/Lampa_uliczna_12.jpg/150px-Lampa_uliczna_12.jpg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http://upload.wikimedia.org/wikipedia/commons/thumb/a/a0/Lampa_uliczna_12.jpg/150px-Lampa_uliczna_12.jpg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http://upload.wikimedia.org/wikipedia/commons/thumb/a/a0/Lampa_uliczna_12.jpg/150px-Lampa_uliczna_12.jpg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0.wmf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8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.png"/><Relationship Id="rId10" Type="http://schemas.openxmlformats.org/officeDocument/2006/relationships/image" Target="../media/image89.wmf"/><Relationship Id="rId4" Type="http://schemas.openxmlformats.org/officeDocument/2006/relationships/image" Target="../media/image86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.png"/><Relationship Id="rId5" Type="http://schemas.openxmlformats.org/officeDocument/2006/relationships/image" Target="../media/image52.jpeg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1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1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1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ole tekstowe 1">
            <a:extLst>
              <a:ext uri="{FF2B5EF4-FFF2-40B4-BE49-F238E27FC236}">
                <a16:creationId xmlns:a16="http://schemas.microsoft.com/office/drawing/2014/main" id="{226553A4-E417-E156-8448-E88526FE8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1671638"/>
            <a:ext cx="73342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4400">
                <a:solidFill>
                  <a:srgbClr val="00000A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INSTALACJE OŚWIETLENIOWE NA ZEWNĄTRZ</a:t>
            </a:r>
            <a:endParaRPr lang="pl-PL" altLang="pl-PL" sz="8800" b="1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C481DA5-41EF-8251-5651-35D8B36A3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5" y="5186363"/>
            <a:ext cx="4826000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</a:rPr>
              <a:t>Marek KURKOWSKI</a:t>
            </a:r>
          </a:p>
          <a:p>
            <a:pPr algn="r" eaLnBrk="1" hangingPunct="1">
              <a:defRPr/>
            </a:pPr>
            <a:endParaRPr lang="pl-PL" altLang="pl-PL" sz="1600" dirty="0">
              <a:solidFill>
                <a:schemeClr val="tx1"/>
              </a:solidFill>
              <a:latin typeface="+mj-lt"/>
            </a:endParaRP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POLITECHNIKA CZĘSTOCHOWSKA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WYDZIAŁ ELEKTRYCZNY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Częstochowa 2022 </a:t>
            </a:r>
          </a:p>
        </p:txBody>
      </p:sp>
      <p:sp>
        <p:nvSpPr>
          <p:cNvPr id="4" name="pole tekstowe 4">
            <a:extLst>
              <a:ext uri="{FF2B5EF4-FFF2-40B4-BE49-F238E27FC236}">
                <a16:creationId xmlns:a16="http://schemas.microsoft.com/office/drawing/2014/main" id="{0C8D8FCC-E8A8-4C30-E2AA-D9EC0BDEC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3832225"/>
            <a:ext cx="88423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0DA31C6-E8C1-F546-B072-EFE283F26AFB}"/>
              </a:ext>
            </a:extLst>
          </p:cNvPr>
          <p:cNvSpPr txBox="1"/>
          <p:nvPr/>
        </p:nvSpPr>
        <p:spPr>
          <a:xfrm>
            <a:off x="0" y="188913"/>
            <a:ext cx="91106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  <a:endParaRPr lang="pl-PL" b="1" dirty="0">
              <a:latin typeface="+mj-lt"/>
            </a:endParaRP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6E601ADF-7777-8970-AB0F-0AE62C062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1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az 1">
            <a:extLst>
              <a:ext uri="{FF2B5EF4-FFF2-40B4-BE49-F238E27FC236}">
                <a16:creationId xmlns:a16="http://schemas.microsoft.com/office/drawing/2014/main" id="{BA2C489E-DDCD-22FF-40C8-266762595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392488"/>
            <a:ext cx="4716462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Obraz 2">
            <a:extLst>
              <a:ext uri="{FF2B5EF4-FFF2-40B4-BE49-F238E27FC236}">
                <a16:creationId xmlns:a16="http://schemas.microsoft.com/office/drawing/2014/main" id="{6282D3D0-F335-F41A-A29A-29BF2F7AE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4643438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braz 3">
            <a:extLst>
              <a:ext uri="{FF2B5EF4-FFF2-40B4-BE49-F238E27FC236}">
                <a16:creationId xmlns:a16="http://schemas.microsoft.com/office/drawing/2014/main" id="{D15191B9-3BB9-A4D3-8A15-A67225D87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3338"/>
            <a:ext cx="4572000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az 4">
            <a:extLst>
              <a:ext uri="{FF2B5EF4-FFF2-40B4-BE49-F238E27FC236}">
                <a16:creationId xmlns:a16="http://schemas.microsoft.com/office/drawing/2014/main" id="{6E58EB3D-8BF9-EC7A-BCF3-6E38DF828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5663"/>
            <a:ext cx="4572000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Prostokąt 6">
            <a:extLst>
              <a:ext uri="{FF2B5EF4-FFF2-40B4-BE49-F238E27FC236}">
                <a16:creationId xmlns:a16="http://schemas.microsoft.com/office/drawing/2014/main" id="{F83D3B8B-76A3-B29D-F368-EDC091EC6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938"/>
            <a:ext cx="3930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Stan aktualny Co mamy ?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A91C1E7-E162-3030-ED05-69439FFEE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6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zawartości 2">
            <a:extLst>
              <a:ext uri="{FF2B5EF4-FFF2-40B4-BE49-F238E27FC236}">
                <a16:creationId xmlns:a16="http://schemas.microsoft.com/office/drawing/2014/main" id="{6926CE6C-CF2E-B044-DC9A-83F37345E7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18435" name="Obraz 3">
            <a:extLst>
              <a:ext uri="{FF2B5EF4-FFF2-40B4-BE49-F238E27FC236}">
                <a16:creationId xmlns:a16="http://schemas.microsoft.com/office/drawing/2014/main" id="{A1B99C32-F84C-D41D-0CBD-DB6201306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Prostokąt 6">
            <a:extLst>
              <a:ext uri="{FF2B5EF4-FFF2-40B4-BE49-F238E27FC236}">
                <a16:creationId xmlns:a16="http://schemas.microsoft.com/office/drawing/2014/main" id="{8A176961-3D77-CF19-7ADE-60026BA81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938"/>
            <a:ext cx="3930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>
                <a:solidFill>
                  <a:schemeClr val="bg1"/>
                </a:solidFill>
              </a:rPr>
              <a:t>Stan aktualny Co mamy ?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8995860-479E-CD3D-23A9-9E9A455FB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0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2C94C03-1780-0984-4A81-F5C87B893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98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19459" name="Prostokąt 2">
            <a:extLst>
              <a:ext uri="{FF2B5EF4-FFF2-40B4-BE49-F238E27FC236}">
                <a16:creationId xmlns:a16="http://schemas.microsoft.com/office/drawing/2014/main" id="{B23A1E65-D3EE-BBDF-43CF-BF013614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637" y="1631216"/>
            <a:ext cx="91440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8900" indent="-889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dostarczenie potwierdzenia spełniania </a:t>
            </a:r>
            <a:r>
              <a:rPr lang="pl-PL" altLang="pl-PL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parametrów </a:t>
            </a:r>
            <a:r>
              <a:rPr lang="pl-PL" altLang="pl-PL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techniczno</a:t>
            </a:r>
            <a:r>
              <a:rPr lang="pl-PL" altLang="pl-PL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użytkowych 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zaproponowanych urządzeń równoważnych w stosunku do opraw w posiadanej przez Zamawiającego dokumentacji (</a:t>
            </a:r>
            <a:r>
              <a:rPr lang="pl-PL" altLang="pl-PL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karty katalogowe opraw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dostarczenie </a:t>
            </a:r>
            <a:r>
              <a:rPr lang="pl-PL" altLang="pl-PL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deklaracji zgodności 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wyrobu z obowiązującymi normami przenoszącymi normy europejskie,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altLang="pl-PL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złożenie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siedzibie zamawiającego po </a:t>
            </a:r>
            <a:r>
              <a:rPr lang="pl-PL" altLang="pl-PL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1szt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każdego </a:t>
            </a:r>
            <a:r>
              <a:rPr lang="pl-PL" altLang="pl-PL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typu z opraw 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przewidzianych przy realizacji zamówienia,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altLang="pl-PL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przedłożenie wraz z ofertą obliczeń fotometrycznych 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oferowanych opraw LED dla wszystkich modernizowanych obwodów (</a:t>
            </a:r>
            <a:r>
              <a:rPr lang="pl-PL" altLang="pl-PL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załączniku podano lokalizację, odległości             i parametry słupów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Obliczenia mają potwierdzać spełnienie wymagań zamawiającego oraz normy PN-EN 13201,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altLang="pl-PL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udostępnienie danych technicznych właściwości opraw 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rozsyłu światła opraw oświetleniowych, dane fotometryczne winne być elementem składowym projektu wykazującego równoważność zastosowanych opraw,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E772253D-6A0E-1F07-CF4F-BB9E65B96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4" y="1003360"/>
            <a:ext cx="8631237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 b="1" dirty="0">
                <a:cs typeface="Times New Roman" panose="02020603050405020304" pitchFamily="18" charset="0"/>
              </a:rPr>
              <a:t>SPECYFIKACJA PRZETARGOWA   -  AUDYT ??</a:t>
            </a:r>
            <a:endParaRPr lang="en-US" altLang="pl-PL" sz="3200" b="1" dirty="0">
              <a:latin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7C0AF1B-CD42-6EEE-4337-6466B611B3E2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92D0078E-624F-DCCC-3A30-5CEF6FD02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91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F6D1250-AD94-B82C-5F4B-D6061BEE2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174027"/>
              </p:ext>
            </p:extLst>
          </p:nvPr>
        </p:nvGraphicFramePr>
        <p:xfrm>
          <a:off x="987426" y="1600200"/>
          <a:ext cx="8135937" cy="45275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3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9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Oprawa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Ilość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Moc jednostkowa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Moc łączna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[szt.]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[W]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[kW]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54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Przed modernizacją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SON-T 70W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2,06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SON-T 100W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164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18,86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SON-T 150W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367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61,66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SON-T 250W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140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270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37,80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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695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120,38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54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Po modernizacji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26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252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26,0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6,55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40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40,0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1,88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51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229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51,0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11,68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56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56,0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2,63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71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71,0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5,18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82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82,0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3,85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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695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31,78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0569" name="Prostokąt 4">
            <a:extLst>
              <a:ext uri="{FF2B5EF4-FFF2-40B4-BE49-F238E27FC236}">
                <a16:creationId xmlns:a16="http://schemas.microsoft.com/office/drawing/2014/main" id="{74EF0712-98B8-72B3-F2D7-4C5BF0D60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1" y="1131888"/>
            <a:ext cx="8785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Porównanie </a:t>
            </a:r>
            <a:r>
              <a:rPr lang="pl-PL" altLang="pl-PL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zużycia energii</a:t>
            </a:r>
            <a:r>
              <a:rPr lang="pl-PL" altLang="pl-PL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przez systemy oświetleniowe</a:t>
            </a:r>
            <a:endParaRPr lang="pl-PL" altLang="pl-PL" b="1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580C5E4-98D5-CCF2-BB92-7BB2F8BF8D72}"/>
              </a:ext>
            </a:extLst>
          </p:cNvPr>
          <p:cNvSpPr/>
          <p:nvPr/>
        </p:nvSpPr>
        <p:spPr>
          <a:xfrm>
            <a:off x="338833" y="1549475"/>
            <a:ext cx="492443" cy="4562871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 algn="ctr" eaLnBrk="1" hangingPunct="1">
              <a:defRPr/>
            </a:pP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AUDYT   I   WSTĘPNY PROJEKT</a:t>
            </a:r>
            <a:endParaRPr lang="pl-PL" sz="2000" dirty="0"/>
          </a:p>
        </p:txBody>
      </p:sp>
      <p:sp>
        <p:nvSpPr>
          <p:cNvPr id="20571" name="Rectangle 2">
            <a:extLst>
              <a:ext uri="{FF2B5EF4-FFF2-40B4-BE49-F238E27FC236}">
                <a16:creationId xmlns:a16="http://schemas.microsoft.com/office/drawing/2014/main" id="{EB62561B-B09A-B5DE-6C23-4AC55F124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768350"/>
            <a:ext cx="8631237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 b="1" dirty="0">
                <a:cs typeface="Times New Roman" panose="02020603050405020304" pitchFamily="18" charset="0"/>
              </a:rPr>
              <a:t>SPECYFIKACJA PRZETARGOWA   -  AUDYT ??</a:t>
            </a:r>
            <a:endParaRPr lang="en-US" altLang="pl-PL" sz="3200" b="1" dirty="0">
              <a:latin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B251AC9-7F21-E615-6899-9870C3FE948A}"/>
              </a:ext>
            </a:extLst>
          </p:cNvPr>
          <p:cNvSpPr txBox="1"/>
          <p:nvPr/>
        </p:nvSpPr>
        <p:spPr>
          <a:xfrm>
            <a:off x="163017" y="72950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CEB8FA4A-393D-35FF-8437-D209AEF32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738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rostokąt 4">
            <a:extLst>
              <a:ext uri="{FF2B5EF4-FFF2-40B4-BE49-F238E27FC236}">
                <a16:creationId xmlns:a16="http://schemas.microsoft.com/office/drawing/2014/main" id="{41A732A1-9191-D139-D443-0406A5151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1270000"/>
            <a:ext cx="878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latin typeface="Times New Roman" panose="02020603050405020304" pitchFamily="18" charset="0"/>
                <a:cs typeface="Times New Roman" panose="02020603050405020304" pitchFamily="18" charset="0"/>
              </a:rPr>
              <a:t>Proponowana „zamienność” opraw (fragment)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AD57F9C-FA3E-319B-374C-DC5CC52A3734}"/>
              </a:ext>
            </a:extLst>
          </p:cNvPr>
          <p:cNvSpPr/>
          <p:nvPr/>
        </p:nvSpPr>
        <p:spPr>
          <a:xfrm>
            <a:off x="251520" y="1530425"/>
            <a:ext cx="492443" cy="4562871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 algn="ctr" eaLnBrk="1" hangingPunct="1">
              <a:defRPr/>
            </a:pP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AUDYT   I   WSTĘPNY PROJEKT</a:t>
            </a:r>
            <a:endParaRPr lang="pl-PL" sz="20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A0891A4-6F3B-C2CD-E70B-F81387ACF1AD}"/>
              </a:ext>
            </a:extLst>
          </p:cNvPr>
          <p:cNvGraphicFramePr>
            <a:graphicFrameLocks noGrp="1"/>
          </p:cNvGraphicFramePr>
          <p:nvPr/>
        </p:nvGraphicFramePr>
        <p:xfrm>
          <a:off x="895350" y="1798638"/>
          <a:ext cx="7991475" cy="421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7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58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39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43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Ulica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Ilość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Oprawa SON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Moc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Oprawa LED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Moc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[szt.]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[W]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[kW]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SGS 103/150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51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X2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INDY 1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LED 26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X3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DISANO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LED 26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X4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INDY 1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LED 40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8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SGS 102/250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270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LED 56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SGS 102/150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CPS 400/70 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97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X6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GS102/150 + 2szt. reflektory-250W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LED 26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X7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SGS 102/100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LED 51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</a:rPr>
                        <a:t>SGS 102/150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1603" name="Rectangle 2">
            <a:extLst>
              <a:ext uri="{FF2B5EF4-FFF2-40B4-BE49-F238E27FC236}">
                <a16:creationId xmlns:a16="http://schemas.microsoft.com/office/drawing/2014/main" id="{DB064A02-E20D-878C-9E6E-9F579B1A0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768350"/>
            <a:ext cx="8631237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 b="1">
                <a:cs typeface="Times New Roman" panose="02020603050405020304" pitchFamily="18" charset="0"/>
              </a:rPr>
              <a:t>SPECYFIKACJA PRZETARGOWA   -  AUDYT ??</a:t>
            </a:r>
            <a:endParaRPr lang="en-US" altLang="pl-PL" sz="3200" b="1">
              <a:latin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3E80453-37F9-CD12-D5D8-13A767AF4DFD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6329E814-AB8B-9B8C-EF51-87D6DE7B4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D780AD6-3605-A6FF-E3B5-A036E2283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98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22531" name="Prostokąt 2">
            <a:extLst>
              <a:ext uri="{FF2B5EF4-FFF2-40B4-BE49-F238E27FC236}">
                <a16:creationId xmlns:a16="http://schemas.microsoft.com/office/drawing/2014/main" id="{A09FF1AF-D884-7F15-8A54-78CEA45B6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9144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8900" indent="-889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  <a:tab pos="179388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??????????????????????</a:t>
            </a:r>
          </a:p>
          <a:p>
            <a:pPr algn="just" eaLnBrk="1" hangingPunct="1">
              <a:lnSpc>
                <a:spcPct val="115000"/>
              </a:lnSpc>
              <a:spcAft>
                <a:spcPts val="300"/>
              </a:spcAft>
              <a:buFontTx/>
              <a:buChar char="-"/>
            </a:pPr>
            <a:r>
              <a:rPr lang="pl-PL" altLang="pl-PL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przedłożenie wraz z ofertą obliczeń fotometrycznych 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oferowanych opraw LED dla wszystkich modernizowanych obwodów (</a:t>
            </a:r>
            <a:r>
              <a:rPr lang="pl-PL" altLang="pl-PL" sz="1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załączniku podano lokalizację, odległości             i parametry słupów</a:t>
            </a:r>
            <a:r>
              <a:rPr lang="pl-PL" altLang="pl-P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). Obliczenia mają potwierdzać spełnienie wymagań zamawiającego oraz normy PN-EN 13201,</a:t>
            </a:r>
          </a:p>
          <a:p>
            <a:pPr algn="r" eaLnBrk="1" hangingPunct="1">
              <a:lnSpc>
                <a:spcPct val="115000"/>
              </a:lnSpc>
              <a:spcAft>
                <a:spcPts val="300"/>
              </a:spcAft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??????????????????????</a:t>
            </a:r>
          </a:p>
        </p:txBody>
      </p:sp>
      <p:sp>
        <p:nvSpPr>
          <p:cNvPr id="22532" name="Prostokąt 3">
            <a:extLst>
              <a:ext uri="{FF2B5EF4-FFF2-40B4-BE49-F238E27FC236}">
                <a16:creationId xmlns:a16="http://schemas.microsoft.com/office/drawing/2014/main" id="{C390933F-89FB-6AC4-3068-EF52F55B8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802063"/>
            <a:ext cx="65881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Aft>
                <a:spcPts val="300"/>
              </a:spcAft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[1]    Specyfikacja istotnych warunków zamówienia ……………… gdzieś w  Polsce ……………………..</a:t>
            </a:r>
            <a:endParaRPr lang="pl-PL" altLang="pl-PL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lnSpc>
                <a:spcPct val="150000"/>
              </a:lnSpc>
              <a:spcAft>
                <a:spcPts val="300"/>
              </a:spcAft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[2]	Dokumentacja projektowo – kosztorysowa ……………… gdzieś w  Polsce ……………………...</a:t>
            </a:r>
            <a:endParaRPr lang="pl-PL" altLang="pl-PL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4CAE28FC-D208-B482-84E9-AB9B936B4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841375"/>
            <a:ext cx="86312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 b="1">
                <a:cs typeface="Times New Roman" panose="02020603050405020304" pitchFamily="18" charset="0"/>
              </a:rPr>
              <a:t>SPECYFIKACJA PRZETARGOWA   -  AUDYT ???</a:t>
            </a:r>
            <a:endParaRPr lang="en-US" altLang="pl-PL" sz="3200" b="1">
              <a:latin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5D3F10D-1491-A603-7CA5-965E2B1CE45B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882A2D0-5007-A157-75C8-539836879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1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rostokąt 1">
            <a:extLst>
              <a:ext uri="{FF2B5EF4-FFF2-40B4-BE49-F238E27FC236}">
                <a16:creationId xmlns:a16="http://schemas.microsoft.com/office/drawing/2014/main" id="{3C1C8AD2-9911-7E86-7403-A5B3CFF2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08050"/>
            <a:ext cx="8394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Modernizacja czy konserwacja ?</a:t>
            </a:r>
          </a:p>
          <a:p>
            <a:r>
              <a:rPr lang="pl-PL" altLang="pl-PL" i="1"/>
              <a:t>                                                          </a:t>
            </a:r>
            <a:r>
              <a:rPr lang="pl-PL" altLang="pl-PL"/>
              <a:t>NOWA INWESTYCJA</a:t>
            </a:r>
            <a:endParaRPr lang="pl-PL" altLang="pl-PL" i="1"/>
          </a:p>
        </p:txBody>
      </p:sp>
      <p:pic>
        <p:nvPicPr>
          <p:cNvPr id="23555" name="Picture 2" descr="Znalezione obrazy dla zapytania budowa drogi">
            <a:extLst>
              <a:ext uri="{FF2B5EF4-FFF2-40B4-BE49-F238E27FC236}">
                <a16:creationId xmlns:a16="http://schemas.microsoft.com/office/drawing/2014/main" id="{62E030FC-E78D-A767-CE2D-991A3834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28775"/>
            <a:ext cx="68024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F83A327-9EAC-F562-1F00-354ADA73FDEA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B449A11-3FBA-03B2-3338-6B40CDE80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30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rostokąt 1">
            <a:extLst>
              <a:ext uri="{FF2B5EF4-FFF2-40B4-BE49-F238E27FC236}">
                <a16:creationId xmlns:a16="http://schemas.microsoft.com/office/drawing/2014/main" id="{DE3F89EA-D73E-5B32-FBE7-5E1460DA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08050"/>
            <a:ext cx="5670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Modernizacja czy konserwacja ?</a:t>
            </a:r>
          </a:p>
        </p:txBody>
      </p:sp>
      <p:pic>
        <p:nvPicPr>
          <p:cNvPr id="24579" name="Obraz 2">
            <a:extLst>
              <a:ext uri="{FF2B5EF4-FFF2-40B4-BE49-F238E27FC236}">
                <a16:creationId xmlns:a16="http://schemas.microsoft.com/office/drawing/2014/main" id="{16CC04DA-ABBB-584C-7B46-E22F12AB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370013"/>
            <a:ext cx="6732587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F49E990-98B1-5F55-586D-2351F9610D68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FE9DE5E-928A-C270-648C-74CE4164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46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rostokąt 1">
            <a:extLst>
              <a:ext uri="{FF2B5EF4-FFF2-40B4-BE49-F238E27FC236}">
                <a16:creationId xmlns:a16="http://schemas.microsoft.com/office/drawing/2014/main" id="{6B77415A-69AF-DB23-8347-4D177193B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08050"/>
            <a:ext cx="5670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Modernizacja czy konserwacja ?</a:t>
            </a:r>
          </a:p>
        </p:txBody>
      </p:sp>
      <p:pic>
        <p:nvPicPr>
          <p:cNvPr id="25603" name="Obraz 5">
            <a:extLst>
              <a:ext uri="{FF2B5EF4-FFF2-40B4-BE49-F238E27FC236}">
                <a16:creationId xmlns:a16="http://schemas.microsoft.com/office/drawing/2014/main" id="{13308B2E-0A9C-A247-C1D7-50DF175B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Prostokąt 3">
            <a:extLst>
              <a:ext uri="{FF2B5EF4-FFF2-40B4-BE49-F238E27FC236}">
                <a16:creationId xmlns:a16="http://schemas.microsoft.com/office/drawing/2014/main" id="{C5E9EA07-93D5-1360-7400-0B1623792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370013"/>
            <a:ext cx="6097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PRZEJŚCIE NA LED</a:t>
            </a:r>
          </a:p>
          <a:p>
            <a:r>
              <a:rPr lang="pl-PL" altLang="pl-PL" i="1"/>
              <a:t>            INNY ROZSTAW SŁUPÓW </a:t>
            </a:r>
          </a:p>
          <a:p>
            <a:endParaRPr lang="pl-PL" altLang="pl-PL" i="1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A1E72B9-72A1-5069-A8C2-9408F8A52FF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7F91B46-3288-853A-1094-E60DFC656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61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az 6">
            <a:extLst>
              <a:ext uri="{FF2B5EF4-FFF2-40B4-BE49-F238E27FC236}">
                <a16:creationId xmlns:a16="http://schemas.microsoft.com/office/drawing/2014/main" id="{B5643384-6E95-C211-C748-4F38064F8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763"/>
            <a:ext cx="46386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Obraz 7">
            <a:extLst>
              <a:ext uri="{FF2B5EF4-FFF2-40B4-BE49-F238E27FC236}">
                <a16:creationId xmlns:a16="http://schemas.microsoft.com/office/drawing/2014/main" id="{1D8AEFD1-7997-DE99-DC42-5C1DA7B41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075"/>
            <a:ext cx="4598988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raz 8">
            <a:extLst>
              <a:ext uri="{FF2B5EF4-FFF2-40B4-BE49-F238E27FC236}">
                <a16:creationId xmlns:a16="http://schemas.microsoft.com/office/drawing/2014/main" id="{F68D0BE9-589F-A8CE-A823-3B8EDDAC2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4763"/>
            <a:ext cx="4519612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Obraz 9">
            <a:extLst>
              <a:ext uri="{FF2B5EF4-FFF2-40B4-BE49-F238E27FC236}">
                <a16:creationId xmlns:a16="http://schemas.microsoft.com/office/drawing/2014/main" id="{DA3B7A20-0CEA-5F4A-9731-5AFDF4E963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386138"/>
            <a:ext cx="45688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Prostokąt 6">
            <a:extLst>
              <a:ext uri="{FF2B5EF4-FFF2-40B4-BE49-F238E27FC236}">
                <a16:creationId xmlns:a16="http://schemas.microsoft.com/office/drawing/2014/main" id="{1C6DDB51-5BAF-CA6A-D00D-BBCA45EC4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0"/>
            <a:ext cx="5670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Modernizacja czy konserwacja ?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87CFD9E-DC44-6D22-FEBA-38BA76019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8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EC1812E-142F-5694-8978-A67B0D530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3651250"/>
            <a:ext cx="61198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rgbClr val="000099"/>
                </a:solidFill>
              </a:rPr>
              <a:t> </a:t>
            </a:r>
            <a:endParaRPr lang="en-GB" altLang="pl-PL" sz="2000" b="1">
              <a:solidFill>
                <a:srgbClr val="000099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13644A5-4BA6-51D5-C8C5-50AC22C9DED7}"/>
              </a:ext>
            </a:extLst>
          </p:cNvPr>
          <p:cNvSpPr txBox="1"/>
          <p:nvPr/>
        </p:nvSpPr>
        <p:spPr>
          <a:xfrm>
            <a:off x="33338" y="490538"/>
            <a:ext cx="91106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sp>
        <p:nvSpPr>
          <p:cNvPr id="9220" name="pole tekstowe 4">
            <a:extLst>
              <a:ext uri="{FF2B5EF4-FFF2-40B4-BE49-F238E27FC236}">
                <a16:creationId xmlns:a16="http://schemas.microsoft.com/office/drawing/2014/main" id="{E0A3265E-9598-350A-FD73-5504B79CF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6040438"/>
            <a:ext cx="4826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b="1">
                <a:solidFill>
                  <a:schemeClr val="tx1"/>
                </a:solidFill>
              </a:rPr>
              <a:t>Marek KURKOWSKI</a:t>
            </a:r>
          </a:p>
        </p:txBody>
      </p:sp>
      <p:sp>
        <p:nvSpPr>
          <p:cNvPr id="9221" name="pole tekstowe 4">
            <a:extLst>
              <a:ext uri="{FF2B5EF4-FFF2-40B4-BE49-F238E27FC236}">
                <a16:creationId xmlns:a16="http://schemas.microsoft.com/office/drawing/2014/main" id="{8D4AFFE0-92AB-61DF-4A27-7234BBE6C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164013"/>
            <a:ext cx="6156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sz="1800" b="1" i="1">
                <a:solidFill>
                  <a:schemeClr val="tx1"/>
                </a:solidFill>
              </a:rPr>
              <a:t>prezentowane zdjęcia i opisy zamieszczono wyłącznie w celach dydaktycznych</a:t>
            </a:r>
          </a:p>
          <a:p>
            <a:pPr algn="r" eaLnBrk="1" hangingPunct="1"/>
            <a:r>
              <a:rPr lang="pl-PL" altLang="pl-PL" sz="1800" b="1" i="1">
                <a:solidFill>
                  <a:schemeClr val="tx1"/>
                </a:solidFill>
              </a:rPr>
              <a:t>część materiałów przedstawiono na podstawie danych firmy                     </a:t>
            </a:r>
          </a:p>
        </p:txBody>
      </p:sp>
      <p:pic>
        <p:nvPicPr>
          <p:cNvPr id="9222" name="Obraz 11">
            <a:extLst>
              <a:ext uri="{FF2B5EF4-FFF2-40B4-BE49-F238E27FC236}">
                <a16:creationId xmlns:a16="http://schemas.microsoft.com/office/drawing/2014/main" id="{86EC24A0-297A-AAB4-9465-47CFE649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4" t="38924" r="82"/>
          <a:stretch>
            <a:fillRect/>
          </a:stretch>
        </p:blipFill>
        <p:spPr bwMode="auto">
          <a:xfrm>
            <a:off x="7267575" y="5386388"/>
            <a:ext cx="18764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26D164B6-61FC-F637-EFBA-627B61058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az 1">
            <a:extLst>
              <a:ext uri="{FF2B5EF4-FFF2-40B4-BE49-F238E27FC236}">
                <a16:creationId xmlns:a16="http://schemas.microsoft.com/office/drawing/2014/main" id="{C29D5CDB-3FFA-713C-F0B9-CDBD3A71F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4851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Obraz 2">
            <a:extLst>
              <a:ext uri="{FF2B5EF4-FFF2-40B4-BE49-F238E27FC236}">
                <a16:creationId xmlns:a16="http://schemas.microsoft.com/office/drawing/2014/main" id="{E78A69AF-773B-2EDB-2099-B2C4547DE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Obraz 3">
            <a:extLst>
              <a:ext uri="{FF2B5EF4-FFF2-40B4-BE49-F238E27FC236}">
                <a16:creationId xmlns:a16="http://schemas.microsoft.com/office/drawing/2014/main" id="{7C7A2545-7BED-33F5-DA96-001E8EFCE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429000"/>
            <a:ext cx="477837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az 4">
            <a:extLst>
              <a:ext uri="{FF2B5EF4-FFF2-40B4-BE49-F238E27FC236}">
                <a16:creationId xmlns:a16="http://schemas.microsoft.com/office/drawing/2014/main" id="{57C1DDF9-D166-BEBD-8D79-CBD6BF3E6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489325"/>
            <a:ext cx="45466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Prostokąt 7">
            <a:extLst>
              <a:ext uri="{FF2B5EF4-FFF2-40B4-BE49-F238E27FC236}">
                <a16:creationId xmlns:a16="http://schemas.microsoft.com/office/drawing/2014/main" id="{C7AB2ED7-20F5-7222-BB01-DF542903D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01613"/>
            <a:ext cx="5670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Modernizacja czy konserwacja ?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466E069-C83C-0621-0717-8CD9EBAC1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9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rostokąt 7">
            <a:extLst>
              <a:ext uri="{FF2B5EF4-FFF2-40B4-BE49-F238E27FC236}">
                <a16:creationId xmlns:a16="http://schemas.microsoft.com/office/drawing/2014/main" id="{249E435A-36D8-326F-0DA5-CF4CB9C20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36613"/>
            <a:ext cx="5670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KONSERWACJA</a:t>
            </a:r>
          </a:p>
        </p:txBody>
      </p:sp>
      <p:pic>
        <p:nvPicPr>
          <p:cNvPr id="28675" name="Obraz 1">
            <a:extLst>
              <a:ext uri="{FF2B5EF4-FFF2-40B4-BE49-F238E27FC236}">
                <a16:creationId xmlns:a16="http://schemas.microsoft.com/office/drawing/2014/main" id="{C34B68C1-75CC-88E2-2406-0DC929010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98575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az 2">
            <a:extLst>
              <a:ext uri="{FF2B5EF4-FFF2-40B4-BE49-F238E27FC236}">
                <a16:creationId xmlns:a16="http://schemas.microsoft.com/office/drawing/2014/main" id="{5975CF24-52E0-666E-EF11-4F0DB82B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3116263"/>
            <a:ext cx="4176713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Obraz 3">
            <a:extLst>
              <a:ext uri="{FF2B5EF4-FFF2-40B4-BE49-F238E27FC236}">
                <a16:creationId xmlns:a16="http://schemas.microsoft.com/office/drawing/2014/main" id="{8E3E1456-D566-D810-6DCA-7C06F7781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298575"/>
            <a:ext cx="3897313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8B2C9E8-515A-1D31-3E02-1887A3E3E07B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C4A8B7C-35E6-879F-ADAD-274A538E3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29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>
            <a:extLst>
              <a:ext uri="{FF2B5EF4-FFF2-40B4-BE49-F238E27FC236}">
                <a16:creationId xmlns:a16="http://schemas.microsoft.com/office/drawing/2014/main" id="{DF8DCD67-FC41-E478-29DA-0C1E513AE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00025" y="1412875"/>
            <a:ext cx="5040313" cy="792163"/>
          </a:xfrm>
        </p:spPr>
        <p:txBody>
          <a:bodyPr/>
          <a:lstStyle/>
          <a:p>
            <a:pPr algn="ctr" eaLnBrk="1" hangingPunct="1"/>
            <a:r>
              <a:rPr lang="pl-PL" altLang="pl-PL" sz="2400"/>
              <a:t>Koszty komponentów oprawy </a:t>
            </a:r>
            <a:br>
              <a:rPr lang="pl-PL" altLang="pl-PL" sz="2400"/>
            </a:br>
            <a:r>
              <a:rPr lang="pl-PL" altLang="pl-PL" sz="2400"/>
              <a:t>wysokoprężnej</a:t>
            </a:r>
            <a:br>
              <a:rPr lang="pl-PL" altLang="pl-PL" sz="2400"/>
            </a:br>
            <a:r>
              <a:rPr lang="pl-PL" altLang="pl-PL" sz="2400"/>
              <a:t>150W</a:t>
            </a:r>
          </a:p>
        </p:txBody>
      </p:sp>
      <p:pic>
        <p:nvPicPr>
          <p:cNvPr id="29699" name="Symbol zastępczy zawartości 7" descr="Komplet Soda HP.png">
            <a:extLst>
              <a:ext uri="{FF2B5EF4-FFF2-40B4-BE49-F238E27FC236}">
                <a16:creationId xmlns:a16="http://schemas.microsoft.com/office/drawing/2014/main" id="{A8CF6A48-64D4-D61C-C0B5-3049EF7D6FB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412875"/>
            <a:ext cx="3981450" cy="4997450"/>
          </a:xfrm>
        </p:spPr>
      </p:pic>
      <p:sp>
        <p:nvSpPr>
          <p:cNvPr id="6" name="Prostokąt zaokrąglony 5">
            <a:extLst>
              <a:ext uri="{FF2B5EF4-FFF2-40B4-BE49-F238E27FC236}">
                <a16:creationId xmlns:a16="http://schemas.microsoft.com/office/drawing/2014/main" id="{EAB6DA29-745A-FCD8-9DEB-C691D89E9661}"/>
              </a:ext>
            </a:extLst>
          </p:cNvPr>
          <p:cNvSpPr/>
          <p:nvPr/>
        </p:nvSpPr>
        <p:spPr>
          <a:xfrm>
            <a:off x="395288" y="4149725"/>
            <a:ext cx="3849687" cy="574675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ED3436D-E89A-8A8B-9C3B-4F0A4710A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663825"/>
            <a:ext cx="4840288" cy="2997200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pl-PL" dirty="0"/>
              <a:t>Źródło				26,57</a:t>
            </a:r>
          </a:p>
          <a:p>
            <a:pPr eaLnBrk="1" hangingPunct="1">
              <a:defRPr/>
            </a:pPr>
            <a:r>
              <a:rPr lang="pl-PL" dirty="0"/>
              <a:t>Statecznik magnetyczny	57,22</a:t>
            </a:r>
          </a:p>
          <a:p>
            <a:pPr eaLnBrk="1" hangingPunct="1">
              <a:defRPr/>
            </a:pPr>
            <a:r>
              <a:rPr lang="pl-PL" dirty="0"/>
              <a:t>Układ zapłonowy		23,25</a:t>
            </a:r>
          </a:p>
          <a:p>
            <a:pPr eaLnBrk="1" hangingPunct="1">
              <a:defRPr/>
            </a:pPr>
            <a:r>
              <a:rPr lang="pl-PL" dirty="0"/>
              <a:t>Kondensator			 </a:t>
            </a:r>
            <a:r>
              <a:rPr lang="pl-PL" u="sng" dirty="0"/>
              <a:t>9 ,62                      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pl-PL" dirty="0"/>
              <a:t>                                    	     </a:t>
            </a:r>
            <a:r>
              <a:rPr lang="el-GR" dirty="0"/>
              <a:t>Σ</a:t>
            </a:r>
            <a:r>
              <a:rPr lang="pl-PL" dirty="0"/>
              <a:t>   116,66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pl-PL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pl-PL" dirty="0">
                <a:ln w="635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Zasilacz LED 150W    214,02   PLN </a:t>
            </a:r>
          </a:p>
        </p:txBody>
      </p:sp>
      <p:pic>
        <p:nvPicPr>
          <p:cNvPr id="29702" name="Symbol zastępczy zawartości 11" descr="P1090362.JPG">
            <a:extLst>
              <a:ext uri="{FF2B5EF4-FFF2-40B4-BE49-F238E27FC236}">
                <a16:creationId xmlns:a16="http://schemas.microsoft.com/office/drawing/2014/main" id="{856F9221-1C9B-CC62-F621-A4B43D289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3" b="1633"/>
          <a:stretch>
            <a:fillRect/>
          </a:stretch>
        </p:blipFill>
        <p:spPr bwMode="auto">
          <a:xfrm>
            <a:off x="4981575" y="4410075"/>
            <a:ext cx="40036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Prostokąt 8">
            <a:extLst>
              <a:ext uri="{FF2B5EF4-FFF2-40B4-BE49-F238E27FC236}">
                <a16:creationId xmlns:a16="http://schemas.microsoft.com/office/drawing/2014/main" id="{33806896-FE44-DE35-462C-3F195680A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36613"/>
            <a:ext cx="5670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KONSERWACJA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5F0EDAD-132C-352A-E79E-EB9BB0FAE3C1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1C60633-75A8-F76A-8026-FABBD5477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3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043E30-FCCA-7A92-EB61-E52F037F6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3" y="1690688"/>
            <a:ext cx="6823075" cy="4351337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pl-PL" dirty="0"/>
              <a:t>Grupowa wymiana źródeł</a:t>
            </a:r>
          </a:p>
          <a:p>
            <a:pPr eaLnBrk="1" hangingPunct="1">
              <a:defRPr/>
            </a:pPr>
            <a:r>
              <a:rPr lang="pl-PL" dirty="0"/>
              <a:t>Konserwator</a:t>
            </a:r>
          </a:p>
          <a:p>
            <a:pPr eaLnBrk="1" hangingPunct="1">
              <a:defRPr/>
            </a:pPr>
            <a:r>
              <a:rPr lang="pl-PL" dirty="0"/>
              <a:t>Raz na 5-6 lat wymienić:</a:t>
            </a:r>
          </a:p>
          <a:p>
            <a:pPr lvl="1" eaLnBrk="1" hangingPunct="1">
              <a:buFont typeface="Wingdings" panose="05000000000000000000" pitchFamily="2" charset="2"/>
              <a:buChar char="Ø"/>
              <a:defRPr/>
            </a:pPr>
            <a:r>
              <a:rPr lang="pl-PL" dirty="0"/>
              <a:t> źródła</a:t>
            </a:r>
          </a:p>
          <a:p>
            <a:pPr lvl="1" eaLnBrk="1" hangingPunct="1">
              <a:buFont typeface="Wingdings" panose="05000000000000000000" pitchFamily="2" charset="2"/>
              <a:buChar char="Ø"/>
              <a:defRPr/>
            </a:pPr>
            <a:r>
              <a:rPr lang="pl-PL" dirty="0"/>
              <a:t> układy zapłonowe</a:t>
            </a:r>
          </a:p>
          <a:p>
            <a:pPr lvl="1" eaLnBrk="1" hangingPunct="1">
              <a:buFont typeface="Wingdings" panose="05000000000000000000" pitchFamily="2" charset="2"/>
              <a:buChar char="Ø"/>
              <a:defRPr/>
            </a:pPr>
            <a:r>
              <a:rPr lang="pl-PL" dirty="0"/>
              <a:t> kondensatory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pl-PL" dirty="0"/>
              <a:t>Koszt 59,49 PLN brutto/oprawę + robocizna</a:t>
            </a:r>
            <a:br>
              <a:rPr lang="pl-PL" dirty="0"/>
            </a:br>
            <a:endParaRPr lang="pl-PL" sz="40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pl-PL" dirty="0"/>
              <a:t>     </a:t>
            </a:r>
            <a:r>
              <a:rPr lang="pl-P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100 opraw to koszt 5949 PLN </a:t>
            </a:r>
            <a:r>
              <a:rPr lang="pl-PL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( 1000 PLN/rok)</a:t>
            </a:r>
            <a:endParaRPr lang="pl-P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sp>
        <p:nvSpPr>
          <p:cNvPr id="30723" name="Prostokąt 5">
            <a:extLst>
              <a:ext uri="{FF2B5EF4-FFF2-40B4-BE49-F238E27FC236}">
                <a16:creationId xmlns:a16="http://schemas.microsoft.com/office/drawing/2014/main" id="{1551C7EA-9D8E-F51D-D736-C3A87D79D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36613"/>
            <a:ext cx="5670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KONSERWACJA</a:t>
            </a:r>
          </a:p>
        </p:txBody>
      </p:sp>
      <p:pic>
        <p:nvPicPr>
          <p:cNvPr id="30724" name="Picture 13">
            <a:extLst>
              <a:ext uri="{FF2B5EF4-FFF2-40B4-BE49-F238E27FC236}">
                <a16:creationId xmlns:a16="http://schemas.microsoft.com/office/drawing/2014/main" id="{EE61FFF5-8D5C-0CFA-1F19-8F92C09BB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43275"/>
            <a:ext cx="140493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az 8">
            <a:extLst>
              <a:ext uri="{FF2B5EF4-FFF2-40B4-BE49-F238E27FC236}">
                <a16:creationId xmlns:a16="http://schemas.microsoft.com/office/drawing/2014/main" id="{D23F87FB-345B-5B95-3612-BB938FCBB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655763"/>
            <a:ext cx="16732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4A46FA6-AAA8-0556-EA73-2842E5930309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1585BDBE-F12F-EA80-08B1-D2555F9CD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9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9A1E11-11BC-D601-A887-760D03C9DA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800" y="1243013"/>
            <a:ext cx="8705850" cy="647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sz="2700" b="1" dirty="0"/>
              <a:t>Wymagania oświetlenia drogowego</a:t>
            </a:r>
            <a:br>
              <a:rPr lang="pl-PL" b="1" dirty="0"/>
            </a:br>
            <a:endParaRPr lang="pl-PL" dirty="0"/>
          </a:p>
        </p:txBody>
      </p:sp>
      <p:pic>
        <p:nvPicPr>
          <p:cNvPr id="31747" name="Picture 2" descr="http://t3.gstatic.com/images?q=tbn:ANd9GcTu2SLxOt3FQVDi44w9C8KeYFZYDCM18vjAtiZ9aUP9uSj9SgM4mw">
            <a:extLst>
              <a:ext uri="{FF2B5EF4-FFF2-40B4-BE49-F238E27FC236}">
                <a16:creationId xmlns:a16="http://schemas.microsoft.com/office/drawing/2014/main" id="{E57AF06B-3BDC-D8E9-0AA3-602647892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94113"/>
            <a:ext cx="4059238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http://t3.gstatic.com/images?q=tbn:ANd9GcQmlGmhl9xMKDWRy8VVHellT11Ov_JvCirqdT5xOF8T51gUop40Hg">
            <a:extLst>
              <a:ext uri="{FF2B5EF4-FFF2-40B4-BE49-F238E27FC236}">
                <a16:creationId xmlns:a16="http://schemas.microsoft.com/office/drawing/2014/main" id="{63D4B0FC-8ED7-DCE7-5F8B-CCBD4E269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3681413"/>
            <a:ext cx="413385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 descr="http://www.energy-enviro.com/filelibrary/00_07_12_12_eu_efficiency_245_216.jpg">
            <a:extLst>
              <a:ext uri="{FF2B5EF4-FFF2-40B4-BE49-F238E27FC236}">
                <a16:creationId xmlns:a16="http://schemas.microsoft.com/office/drawing/2014/main" id="{2777E957-ACCD-B780-29F4-AAF958CD3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1689100"/>
            <a:ext cx="1754188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D383E13-5DB0-3279-1F2A-9BE2C4FCD565}"/>
              </a:ext>
            </a:extLst>
          </p:cNvPr>
          <p:cNvSpPr txBox="1">
            <a:spLocks/>
          </p:cNvSpPr>
          <p:nvPr/>
        </p:nvSpPr>
        <p:spPr>
          <a:xfrm>
            <a:off x="415925" y="1703388"/>
            <a:ext cx="8229600" cy="206533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2600" dirty="0"/>
              <a:t>parametry świetlne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pl-PL" sz="2600" dirty="0"/>
              <a:t>    (natężenie oświetlenia, równomierność,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pl-PL" sz="2600" dirty="0"/>
              <a:t>     luminancja)</a:t>
            </a:r>
          </a:p>
          <a:p>
            <a:pPr>
              <a:defRPr/>
            </a:pPr>
            <a:r>
              <a:rPr lang="pl-PL" sz="2600" dirty="0"/>
              <a:t>efektywność energetyczna, </a:t>
            </a:r>
          </a:p>
          <a:p>
            <a:pPr>
              <a:defRPr/>
            </a:pPr>
            <a:r>
              <a:rPr lang="pl-PL" sz="2600" dirty="0"/>
              <a:t>trwałość</a:t>
            </a:r>
          </a:p>
          <a:p>
            <a:pPr>
              <a:defRPr/>
            </a:pPr>
            <a:r>
              <a:rPr lang="pl-PL" sz="2600" dirty="0"/>
              <a:t>wiele innych</a:t>
            </a:r>
          </a:p>
          <a:p>
            <a:pPr>
              <a:defRPr/>
            </a:pPr>
            <a:endParaRPr lang="pl-PL" sz="2600" dirty="0"/>
          </a:p>
        </p:txBody>
      </p:sp>
      <p:sp>
        <p:nvSpPr>
          <p:cNvPr id="31751" name="Prostokąt 2">
            <a:extLst>
              <a:ext uri="{FF2B5EF4-FFF2-40B4-BE49-F238E27FC236}">
                <a16:creationId xmlns:a16="http://schemas.microsoft.com/office/drawing/2014/main" id="{4170B603-AB5C-0271-1A71-F4D0BF229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719138"/>
            <a:ext cx="3838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 i="1"/>
              <a:t>Spełnienie przepisów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D48C31-B751-A0B3-5A95-0F84FA8E8A22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2F6EB80E-FD69-9DE1-E966-689CAD10A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6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66668B12-F65E-2FB0-B379-339BCD193DC7}"/>
              </a:ext>
            </a:extLst>
          </p:cNvPr>
          <p:cNvSpPr txBox="1">
            <a:spLocks/>
          </p:cNvSpPr>
          <p:nvPr/>
        </p:nvSpPr>
        <p:spPr>
          <a:xfrm>
            <a:off x="0" y="1363663"/>
            <a:ext cx="9144000" cy="55245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b="1" dirty="0"/>
              <a:t>Wymagania normatywne </a:t>
            </a:r>
            <a:endParaRPr lang="pl-PL" dirty="0"/>
          </a:p>
        </p:txBody>
      </p:sp>
      <p:sp>
        <p:nvSpPr>
          <p:cNvPr id="32771" name="Symbol zastępczy zawartości 2">
            <a:extLst>
              <a:ext uri="{FF2B5EF4-FFF2-40B4-BE49-F238E27FC236}">
                <a16:creationId xmlns:a16="http://schemas.microsoft.com/office/drawing/2014/main" id="{061CD07C-8389-ABA4-575B-4ADE8AFF6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16113"/>
            <a:ext cx="822960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latin typeface="Arial" panose="020B0604020202020204" pitchFamily="34" charset="0"/>
                <a:cs typeface="Arial" panose="020B0604020202020204" pitchFamily="34" charset="0"/>
              </a:rPr>
              <a:t>• CEN/TR 13201-1 Oświetlenie dróg.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latin typeface="Arial" panose="020B0604020202020204" pitchFamily="34" charset="0"/>
                <a:cs typeface="Arial" panose="020B0604020202020204" pitchFamily="34" charset="0"/>
              </a:rPr>
              <a:t>		Część 1: Wybór klas oświetlenia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latin typeface="Arial" panose="020B0604020202020204" pitchFamily="34" charset="0"/>
                <a:cs typeface="Arial" panose="020B0604020202020204" pitchFamily="34" charset="0"/>
              </a:rPr>
              <a:t>• EN 13201-2 Oświetlenie dróg.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latin typeface="Arial" panose="020B0604020202020204" pitchFamily="34" charset="0"/>
                <a:cs typeface="Arial" panose="020B0604020202020204" pitchFamily="34" charset="0"/>
              </a:rPr>
              <a:t>		Część 2: Wymagania oświetleniowe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latin typeface="Arial" panose="020B0604020202020204" pitchFamily="34" charset="0"/>
                <a:cs typeface="Arial" panose="020B0604020202020204" pitchFamily="34" charset="0"/>
              </a:rPr>
              <a:t>• EN 13201-3 Oświetlenie dróg.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latin typeface="Arial" panose="020B0604020202020204" pitchFamily="34" charset="0"/>
                <a:cs typeface="Arial" panose="020B0604020202020204" pitchFamily="34" charset="0"/>
              </a:rPr>
              <a:t>		Część 3: Obliczenia oświetleniowe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latin typeface="Arial" panose="020B0604020202020204" pitchFamily="34" charset="0"/>
                <a:cs typeface="Arial" panose="020B0604020202020204" pitchFamily="34" charset="0"/>
              </a:rPr>
              <a:t>• EN 13201-4 Oświetlenie dróg.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latin typeface="Arial" panose="020B0604020202020204" pitchFamily="34" charset="0"/>
                <a:cs typeface="Arial" panose="020B0604020202020204" pitchFamily="34" charset="0"/>
              </a:rPr>
              <a:t>		Część 4: Metody pomiarów parametrów oświetlenia 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latin typeface="Arial" panose="020B0604020202020204" pitchFamily="34" charset="0"/>
                <a:cs typeface="Arial" panose="020B0604020202020204" pitchFamily="34" charset="0"/>
              </a:rPr>
              <a:t> • EN 13201-5 Oświetlenie dróg.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latin typeface="Arial" panose="020B0604020202020204" pitchFamily="34" charset="0"/>
                <a:cs typeface="Arial" panose="020B0604020202020204" pitchFamily="34" charset="0"/>
              </a:rPr>
              <a:t>		Część 5: Wskaźniki dotyczące efektywności energetycznej 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latin typeface="Arial" panose="020B0604020202020204" pitchFamily="34" charset="0"/>
                <a:cs typeface="Arial" panose="020B0604020202020204" pitchFamily="34" charset="0"/>
              </a:rPr>
              <a:t>• EN 13032- 4 Światło i oświetlenie – Pomiar i prezentacja danych fotometrycznych lamp i opraw  Część 4: Źródła światła i oprawy LED                                                                        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pl-PL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pl-PL" altLang="pl-PL" sz="11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Prostokąt 5">
            <a:extLst>
              <a:ext uri="{FF2B5EF4-FFF2-40B4-BE49-F238E27FC236}">
                <a16:creationId xmlns:a16="http://schemas.microsoft.com/office/drawing/2014/main" id="{BA8F4A04-8FD5-B95B-CDEA-8923BAED8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719138"/>
            <a:ext cx="3838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 i="1"/>
              <a:t>Spełnienie przepisów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1B6BA54-A009-24EF-94BA-DF4E34CFC122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059FA5A-A07D-3767-6A8F-274B27E37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5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>
            <a:extLst>
              <a:ext uri="{FF2B5EF4-FFF2-40B4-BE49-F238E27FC236}">
                <a16:creationId xmlns:a16="http://schemas.microsoft.com/office/drawing/2014/main" id="{D1965E98-3C53-FD0A-1007-0AED6342B6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96975"/>
            <a:ext cx="8229600" cy="1368425"/>
          </a:xfrm>
        </p:spPr>
        <p:txBody>
          <a:bodyPr/>
          <a:lstStyle/>
          <a:p>
            <a:pPr eaLnBrk="1" hangingPunct="1"/>
            <a:r>
              <a:rPr lang="pl-PL" altLang="pl-PL" sz="2700" b="1"/>
              <a:t>Optymalizacja wymagań projektowych </a:t>
            </a:r>
            <a:br>
              <a:rPr lang="pl-PL" altLang="pl-PL" sz="2700" b="1"/>
            </a:br>
            <a:r>
              <a:rPr lang="pl-PL" altLang="pl-PL" sz="2700" b="1"/>
              <a:t>i wykonawczych instalacji oświetleniowych drogowych</a:t>
            </a:r>
            <a:r>
              <a:rPr lang="en-US" altLang="pl-PL" sz="2700" b="1"/>
              <a:t> </a:t>
            </a:r>
            <a:endParaRPr lang="pl-PL" altLang="pl-PL" sz="3600"/>
          </a:p>
        </p:txBody>
      </p:sp>
      <p:sp>
        <p:nvSpPr>
          <p:cNvPr id="33795" name="Symbol zastępczy zawartości 2">
            <a:extLst>
              <a:ext uri="{FF2B5EF4-FFF2-40B4-BE49-F238E27FC236}">
                <a16:creationId xmlns:a16="http://schemas.microsoft.com/office/drawing/2014/main" id="{FF0FFBA5-B322-F32B-4CBF-7C8AB425D33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68313" y="2924175"/>
            <a:ext cx="8229600" cy="3168650"/>
          </a:xfrm>
        </p:spPr>
        <p:txBody>
          <a:bodyPr/>
          <a:lstStyle/>
          <a:p>
            <a:pPr eaLnBrk="1" hangingPunct="1"/>
            <a:r>
              <a:rPr lang="pl-PL" altLang="pl-PL"/>
              <a:t>Dobór racjonalnych wymagań normatywnych, uwzględniających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/>
              <a:t>                np. możliwość okresowej zmiany poziomu oświetlenia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Dobór odpowiedniego rodzaju źródeł światła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Dobór odpowiedniego rodzaju opraw oświetleniowych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Dobór odpowiedniej geometrii montażu opraw oświetleniowych </a:t>
            </a:r>
          </a:p>
        </p:txBody>
      </p:sp>
      <p:sp>
        <p:nvSpPr>
          <p:cNvPr id="33796" name="Prostokąt 3">
            <a:extLst>
              <a:ext uri="{FF2B5EF4-FFF2-40B4-BE49-F238E27FC236}">
                <a16:creationId xmlns:a16="http://schemas.microsoft.com/office/drawing/2014/main" id="{75B48853-AB1D-7BA8-111F-4D700F307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719138"/>
            <a:ext cx="3838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 i="1"/>
              <a:t>Spełnienie przepisów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9C2A605-0A0D-12ED-C31A-CB7FB4BB7393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EAC7C00-7859-C946-E289-903990858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9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Program Files\MWSnap\street.gif">
            <a:extLst>
              <a:ext uri="{FF2B5EF4-FFF2-40B4-BE49-F238E27FC236}">
                <a16:creationId xmlns:a16="http://schemas.microsoft.com/office/drawing/2014/main" id="{5D142DBE-4C58-F987-7C78-2725D6FF4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1268413"/>
            <a:ext cx="6300788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1">
            <a:extLst>
              <a:ext uri="{FF2B5EF4-FFF2-40B4-BE49-F238E27FC236}">
                <a16:creationId xmlns:a16="http://schemas.microsoft.com/office/drawing/2014/main" id="{7AFC1F64-18A0-5EB4-2C61-6641FEE38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70013"/>
            <a:ext cx="2185987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DOBÓR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STARANNOŚĆ</a:t>
            </a:r>
          </a:p>
          <a:p>
            <a:pPr eaLnBrk="1" hangingPunct="1"/>
            <a:r>
              <a:rPr lang="pl-PL" altLang="pl-PL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normy …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12464-2</a:t>
            </a:r>
          </a:p>
          <a:p>
            <a:pPr eaLnBrk="1" hangingPunct="1"/>
            <a:endParaRPr lang="pl-PL" altLang="pl-PL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13201-1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13201-2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13201-3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13201-4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13201-5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itp. …</a:t>
            </a:r>
          </a:p>
        </p:txBody>
      </p:sp>
      <p:sp>
        <p:nvSpPr>
          <p:cNvPr id="34820" name="Prostokąt 3">
            <a:extLst>
              <a:ext uri="{FF2B5EF4-FFF2-40B4-BE49-F238E27FC236}">
                <a16:creationId xmlns:a16="http://schemas.microsoft.com/office/drawing/2014/main" id="{24CBBC01-FB02-BA29-9EA5-B77E143ED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719138"/>
            <a:ext cx="1881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 i="1"/>
              <a:t>PROJEKT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F304BDD-C624-0F7A-53EC-D01B62DF2279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13AF50D9-1EE5-9435-FE41-509D3E472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26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A1B35E80-3112-1434-4CDC-F007B11FA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70013"/>
            <a:ext cx="2185987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DOBÓR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STARANNOŚĆ</a:t>
            </a:r>
          </a:p>
          <a:p>
            <a:pPr eaLnBrk="1" hangingPunct="1"/>
            <a:r>
              <a:rPr lang="pl-PL" altLang="pl-PL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normy …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12464-2</a:t>
            </a:r>
          </a:p>
          <a:p>
            <a:pPr eaLnBrk="1" hangingPunct="1"/>
            <a:endParaRPr lang="pl-PL" altLang="pl-PL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13201-1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13201-2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13201-3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13201-4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13201-5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itp. …</a:t>
            </a:r>
          </a:p>
        </p:txBody>
      </p:sp>
      <p:sp>
        <p:nvSpPr>
          <p:cNvPr id="35843" name="Prostokąt 3">
            <a:extLst>
              <a:ext uri="{FF2B5EF4-FFF2-40B4-BE49-F238E27FC236}">
                <a16:creationId xmlns:a16="http://schemas.microsoft.com/office/drawing/2014/main" id="{865F37EF-FBAD-08D1-564D-E7F215EEB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719138"/>
            <a:ext cx="196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 i="1"/>
              <a:t>PORAŻKA</a:t>
            </a:r>
          </a:p>
        </p:txBody>
      </p:sp>
      <p:pic>
        <p:nvPicPr>
          <p:cNvPr id="35844" name="Picture 14">
            <a:extLst>
              <a:ext uri="{FF2B5EF4-FFF2-40B4-BE49-F238E27FC236}">
                <a16:creationId xmlns:a16="http://schemas.microsoft.com/office/drawing/2014/main" id="{4CBF53C9-94F4-D4F5-8FC8-FF4A57F6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736725"/>
            <a:ext cx="1743075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Obraz 2">
            <a:extLst>
              <a:ext uri="{FF2B5EF4-FFF2-40B4-BE49-F238E27FC236}">
                <a16:creationId xmlns:a16="http://schemas.microsoft.com/office/drawing/2014/main" id="{818075ED-3596-96FA-1E4B-F38E24C32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339850"/>
            <a:ext cx="2614613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AutoShape 2" descr="Znalezione obrazy dla zapytania słupy oświetleniowe DISANO">
            <a:extLst>
              <a:ext uri="{FF2B5EF4-FFF2-40B4-BE49-F238E27FC236}">
                <a16:creationId xmlns:a16="http://schemas.microsoft.com/office/drawing/2014/main" id="{2BB90176-8CE9-C32C-47F1-BA3682CB4B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35847" name="Obraz 6">
            <a:extLst>
              <a:ext uri="{FF2B5EF4-FFF2-40B4-BE49-F238E27FC236}">
                <a16:creationId xmlns:a16="http://schemas.microsoft.com/office/drawing/2014/main" id="{ABF6F148-FE4A-7215-8FDF-7399EAFC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9243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DA6D5EE-30AE-BC44-CEEF-359A0712FFA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A2F08110-607F-1327-0F20-06908B17A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35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530057ED-18B5-9801-8F6D-BBE517F13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70013"/>
            <a:ext cx="2185987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DOBÓR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STARANNOŚĆ</a:t>
            </a:r>
          </a:p>
          <a:p>
            <a:pPr eaLnBrk="1" hangingPunct="1"/>
            <a:r>
              <a:rPr lang="pl-PL" altLang="pl-PL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normy …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12464-2</a:t>
            </a:r>
          </a:p>
          <a:p>
            <a:pPr eaLnBrk="1" hangingPunct="1"/>
            <a:endParaRPr lang="pl-PL" altLang="pl-PL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13201-1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13201-2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13201-3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13201-4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13201-5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itp. …</a:t>
            </a:r>
          </a:p>
        </p:txBody>
      </p:sp>
      <p:sp>
        <p:nvSpPr>
          <p:cNvPr id="36867" name="Prostokąt 3">
            <a:extLst>
              <a:ext uri="{FF2B5EF4-FFF2-40B4-BE49-F238E27FC236}">
                <a16:creationId xmlns:a16="http://schemas.microsoft.com/office/drawing/2014/main" id="{68E94C08-CC56-2C14-8DDD-D82EC32E4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719138"/>
            <a:ext cx="196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 i="1"/>
              <a:t>PORAŻKA</a:t>
            </a:r>
          </a:p>
        </p:txBody>
      </p:sp>
      <p:pic>
        <p:nvPicPr>
          <p:cNvPr id="36868" name="Obraz 1">
            <a:extLst>
              <a:ext uri="{FF2B5EF4-FFF2-40B4-BE49-F238E27FC236}">
                <a16:creationId xmlns:a16="http://schemas.microsoft.com/office/drawing/2014/main" id="{C96B48B3-370C-C9E2-7CF9-B74E7973E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1243013"/>
            <a:ext cx="708342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F3AD04D-7AF3-A149-CC1F-378A8A0C78BF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6D4FB20-B5D1-903C-099B-DEEFCE072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28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A134FEC4-3386-E383-D600-C053E51D4E09}"/>
              </a:ext>
            </a:extLst>
          </p:cNvPr>
          <p:cNvSpPr txBox="1">
            <a:spLocks/>
          </p:cNvSpPr>
          <p:nvPr/>
        </p:nvSpPr>
        <p:spPr>
          <a:xfrm>
            <a:off x="2700338" y="1196752"/>
            <a:ext cx="6443662" cy="496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200" b="1" i="1" dirty="0"/>
              <a:t>Stan aktualny Co mamy ?</a:t>
            </a:r>
          </a:p>
          <a:p>
            <a:pPr>
              <a:defRPr/>
            </a:pPr>
            <a:endParaRPr lang="pl-PL" sz="3200" i="1" dirty="0"/>
          </a:p>
          <a:p>
            <a:pPr>
              <a:defRPr/>
            </a:pPr>
            <a:r>
              <a:rPr lang="pl-PL" sz="3200" i="1" dirty="0"/>
              <a:t>Modernizacja czy konserwacja ?</a:t>
            </a:r>
          </a:p>
          <a:p>
            <a:pPr>
              <a:defRPr/>
            </a:pPr>
            <a:endParaRPr lang="pl-PL" sz="3200" i="1" dirty="0"/>
          </a:p>
          <a:p>
            <a:pPr>
              <a:defRPr/>
            </a:pPr>
            <a:r>
              <a:rPr lang="pl-PL" sz="3200" i="1" dirty="0"/>
              <a:t>Spełnienie przepisów</a:t>
            </a:r>
          </a:p>
          <a:p>
            <a:pPr>
              <a:defRPr/>
            </a:pPr>
            <a:endParaRPr lang="pl-PL" sz="3200" i="1" dirty="0"/>
          </a:p>
          <a:p>
            <a:pPr>
              <a:defRPr/>
            </a:pPr>
            <a:r>
              <a:rPr lang="pl-PL" sz="3200" i="1" dirty="0"/>
              <a:t>Projekt </a:t>
            </a:r>
            <a:endParaRPr lang="it-IT" sz="3200" i="1" dirty="0"/>
          </a:p>
          <a:p>
            <a:pPr>
              <a:defRPr/>
            </a:pPr>
            <a:endParaRPr lang="pl-PL" sz="3200" i="1" dirty="0"/>
          </a:p>
          <a:p>
            <a:pPr>
              <a:defRPr/>
            </a:pPr>
            <a:r>
              <a:rPr lang="pl-PL" sz="3200" i="1" dirty="0"/>
              <a:t>Sterowanie - jeśli - to jakie ?</a:t>
            </a:r>
            <a:endParaRPr lang="it-IT" sz="3200" i="1" dirty="0"/>
          </a:p>
          <a:p>
            <a:pPr>
              <a:defRPr/>
            </a:pPr>
            <a:endParaRPr lang="pl-PL" sz="3200" i="1" dirty="0"/>
          </a:p>
          <a:p>
            <a:pPr>
              <a:defRPr/>
            </a:pPr>
            <a:r>
              <a:rPr lang="pl-PL" sz="3200" i="1" dirty="0"/>
              <a:t>Przykłady</a:t>
            </a:r>
            <a:endParaRPr lang="it-IT" sz="3200" i="1" dirty="0"/>
          </a:p>
        </p:txBody>
      </p:sp>
      <p:pic>
        <p:nvPicPr>
          <p:cNvPr id="10243" name="Obraz 9">
            <a:extLst>
              <a:ext uri="{FF2B5EF4-FFF2-40B4-BE49-F238E27FC236}">
                <a16:creationId xmlns:a16="http://schemas.microsoft.com/office/drawing/2014/main" id="{52A05D4E-00D1-7D55-2255-08F7C393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557338"/>
            <a:ext cx="2603501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2D169E8-6236-944C-4F2C-54757492A883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32A6621C-D6EC-7BC8-DCAD-0486A68B0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356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>
            <a:extLst>
              <a:ext uri="{FF2B5EF4-FFF2-40B4-BE49-F238E27FC236}">
                <a16:creationId xmlns:a16="http://schemas.microsoft.com/office/drawing/2014/main" id="{E9ED2DBE-9002-C315-1FD4-C1A23F11E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959100"/>
            <a:ext cx="7235825" cy="401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2000" b="1">
                <a:solidFill>
                  <a:schemeClr val="tx1"/>
                </a:solidFill>
              </a:rPr>
              <a:t>Potencjalne oszczędności</a:t>
            </a:r>
            <a:endParaRPr lang="pl-PL" altLang="pl-PL">
              <a:solidFill>
                <a:schemeClr val="tx1"/>
              </a:solidFill>
            </a:endParaRPr>
          </a:p>
        </p:txBody>
      </p:sp>
      <p:sp>
        <p:nvSpPr>
          <p:cNvPr id="4101" name="Text Box 6">
            <a:extLst>
              <a:ext uri="{FF2B5EF4-FFF2-40B4-BE49-F238E27FC236}">
                <a16:creationId xmlns:a16="http://schemas.microsoft.com/office/drawing/2014/main" id="{16E42A24-E7A8-EE77-6AAA-F2B4A3B8D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362325"/>
            <a:ext cx="8507413" cy="1939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marL="261938" indent="-261938" eaLnBrk="0" hangingPunct="0">
              <a:tabLst>
                <a:tab pos="2619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2619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2619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2619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2619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sz="2000" dirty="0"/>
              <a:t>Aby je osiągnąć w pełni oprócz wymiany źródeł na energooszczędne należy zastosować zaawansowane technicznie rozwiązania: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l-PL" sz="2000" dirty="0"/>
              <a:t>wykorzystania inteligentnych systemów</a:t>
            </a:r>
          </a:p>
          <a:p>
            <a:pPr eaLnBrk="1" hangingPunct="1">
              <a:defRPr/>
            </a:pPr>
            <a:r>
              <a:rPr lang="pl-PL" sz="2000" dirty="0"/>
              <a:t>	 sterowania i zarządzania oświetleniem</a:t>
            </a:r>
          </a:p>
          <a:p>
            <a:pPr eaLnBrk="1" hangingPunct="1">
              <a:buFontTx/>
              <a:buChar char="•"/>
              <a:defRPr/>
            </a:pPr>
            <a:r>
              <a:rPr lang="pl-PL" sz="2000" dirty="0"/>
              <a:t>opraw z elektronicznymi układami </a:t>
            </a:r>
          </a:p>
          <a:p>
            <a:pPr marL="0" indent="0" eaLnBrk="1" hangingPunct="1">
              <a:defRPr/>
            </a:pPr>
            <a:r>
              <a:rPr lang="pl-PL" sz="2000" dirty="0"/>
              <a:t>     stabilizacyjno-zapłonowymi.</a:t>
            </a:r>
          </a:p>
        </p:txBody>
      </p:sp>
      <p:sp>
        <p:nvSpPr>
          <p:cNvPr id="37892" name="Prostokąt 1">
            <a:extLst>
              <a:ext uri="{FF2B5EF4-FFF2-40B4-BE49-F238E27FC236}">
                <a16:creationId xmlns:a16="http://schemas.microsoft.com/office/drawing/2014/main" id="{FC5C34B5-7463-C779-C4C4-BDB9B25E1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181133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pl-PL"/>
          </a:p>
          <a:p>
            <a:r>
              <a:rPr lang="en-US" altLang="pl-PL"/>
              <a:t>   </a:t>
            </a:r>
          </a:p>
          <a:p>
            <a:endParaRPr lang="en-US" altLang="pl-PL"/>
          </a:p>
        </p:txBody>
      </p:sp>
      <p:sp>
        <p:nvSpPr>
          <p:cNvPr id="37893" name="Prostokąt 2">
            <a:extLst>
              <a:ext uri="{FF2B5EF4-FFF2-40B4-BE49-F238E27FC236}">
                <a16:creationId xmlns:a16="http://schemas.microsoft.com/office/drawing/2014/main" id="{669D1CE2-7B54-6FBF-F459-279AA9B73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082675"/>
            <a:ext cx="67691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63538" indent="-3635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Cele:</a:t>
            </a:r>
          </a:p>
          <a:p>
            <a:pPr lvl="1" eaLnBrk="1" hangingPunct="1"/>
            <a:r>
              <a:rPr lang="pl-PL" altLang="pl-PL" sz="2000"/>
              <a:t>Redukcja kosztów i zużycia energii elektrycznej,</a:t>
            </a:r>
          </a:p>
          <a:p>
            <a:pPr eaLnBrk="1" hangingPunct="1"/>
            <a:r>
              <a:rPr lang="pl-PL" altLang="pl-PL" sz="2000"/>
              <a:t>Obniżenie kosztów eksploatacji</a:t>
            </a:r>
          </a:p>
          <a:p>
            <a:pPr eaLnBrk="1" hangingPunct="1"/>
            <a:r>
              <a:rPr lang="pl-PL" altLang="pl-PL" sz="2000"/>
              <a:t>Zapewnienie dobrego oświetlenia dla bezpieczeństwa użytkowników dróg</a:t>
            </a:r>
          </a:p>
        </p:txBody>
      </p:sp>
      <p:pic>
        <p:nvPicPr>
          <p:cNvPr id="37894" name="Obraz 5">
            <a:extLst>
              <a:ext uri="{FF2B5EF4-FFF2-40B4-BE49-F238E27FC236}">
                <a16:creationId xmlns:a16="http://schemas.microsoft.com/office/drawing/2014/main" id="{8236EC1B-AC1B-3F5A-9031-CFCC6A317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62038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Obraz 14">
            <a:extLst>
              <a:ext uri="{FF2B5EF4-FFF2-40B4-BE49-F238E27FC236}">
                <a16:creationId xmlns:a16="http://schemas.microsoft.com/office/drawing/2014/main" id="{5ACD78EC-2811-2783-D7F5-D630B6EB3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192588"/>
            <a:ext cx="190182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D4B2696-A327-1572-273B-C2178BD7A26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135D929-7338-594D-4436-1C33B1F68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02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ytuł 1">
            <a:extLst>
              <a:ext uri="{FF2B5EF4-FFF2-40B4-BE49-F238E27FC236}">
                <a16:creationId xmlns:a16="http://schemas.microsoft.com/office/drawing/2014/main" id="{CBDBE735-CACE-4E1B-E336-36010FDE0F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60488"/>
            <a:ext cx="9144000" cy="576262"/>
          </a:xfrm>
        </p:spPr>
        <p:txBody>
          <a:bodyPr/>
          <a:lstStyle/>
          <a:p>
            <a:pPr eaLnBrk="1" hangingPunct="1"/>
            <a:r>
              <a:rPr lang="pl-PL" altLang="pl-PL" sz="2700" b="1"/>
              <a:t>Systemy Regulacji Oświetlenia </a:t>
            </a:r>
            <a:endParaRPr lang="pl-PL" altLang="pl-PL" sz="2700">
              <a:solidFill>
                <a:srgbClr val="92D050"/>
              </a:solidFill>
            </a:endParaRPr>
          </a:p>
        </p:txBody>
      </p:sp>
      <p:sp>
        <p:nvSpPr>
          <p:cNvPr id="38915" name="Prostokąt 2">
            <a:extLst>
              <a:ext uri="{FF2B5EF4-FFF2-40B4-BE49-F238E27FC236}">
                <a16:creationId xmlns:a16="http://schemas.microsoft.com/office/drawing/2014/main" id="{8867FA49-DB2D-6D0F-79D5-1222554B9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402263"/>
            <a:ext cx="294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>
                <a:cs typeface="Arial" panose="020B0604020202020204" pitchFamily="34" charset="0"/>
              </a:rPr>
              <a:t>Oszczędność ~5 %</a:t>
            </a:r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7799F0EA-E8A2-F002-E6FF-B5F2AA83B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4506912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4">
            <a:extLst>
              <a:ext uri="{FF2B5EF4-FFF2-40B4-BE49-F238E27FC236}">
                <a16:creationId xmlns:a16="http://schemas.microsoft.com/office/drawing/2014/main" id="{A37E3209-56BA-DAB8-5E99-DB15B240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916113"/>
            <a:ext cx="3240087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190F417C-9366-45A2-D47C-EA183D39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149725"/>
            <a:ext cx="2971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1E566F2-5CEE-0CC4-C948-7F9383EDE690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9165C44-E5B8-9C26-BBC8-A3F2E3DEB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26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>
            <a:extLst>
              <a:ext uri="{FF2B5EF4-FFF2-40B4-BE49-F238E27FC236}">
                <a16:creationId xmlns:a16="http://schemas.microsoft.com/office/drawing/2014/main" id="{6EFBF958-C98B-FDBC-A746-3AB3484D6B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60488"/>
            <a:ext cx="9144000" cy="576262"/>
          </a:xfrm>
        </p:spPr>
        <p:txBody>
          <a:bodyPr/>
          <a:lstStyle/>
          <a:p>
            <a:pPr eaLnBrk="1" hangingPunct="1"/>
            <a:r>
              <a:rPr lang="pl-PL" altLang="pl-PL" sz="2700" b="1"/>
              <a:t>Systemy Regulacji Oświetlenia </a:t>
            </a:r>
            <a:endParaRPr lang="pl-PL" altLang="pl-PL" sz="2700">
              <a:solidFill>
                <a:srgbClr val="92D050"/>
              </a:solidFill>
            </a:endParaRPr>
          </a:p>
        </p:txBody>
      </p:sp>
      <p:sp>
        <p:nvSpPr>
          <p:cNvPr id="39939" name="Prostokąt 2">
            <a:extLst>
              <a:ext uri="{FF2B5EF4-FFF2-40B4-BE49-F238E27FC236}">
                <a16:creationId xmlns:a16="http://schemas.microsoft.com/office/drawing/2014/main" id="{34F68A50-EE0B-B6C1-8FA2-FFC9F50D6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402263"/>
            <a:ext cx="4092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>
                <a:cs typeface="Arial" panose="020B0604020202020204" pitchFamily="34" charset="0"/>
              </a:rPr>
              <a:t>Oszczędność ~20 % - 30 %</a:t>
            </a:r>
          </a:p>
        </p:txBody>
      </p:sp>
      <p:graphicFrame>
        <p:nvGraphicFramePr>
          <p:cNvPr id="39940" name="Obiekt 3">
            <a:extLst>
              <a:ext uri="{FF2B5EF4-FFF2-40B4-BE49-F238E27FC236}">
                <a16:creationId xmlns:a16="http://schemas.microsoft.com/office/drawing/2014/main" id="{D6C20BC8-FB8E-ABC4-8951-D87A601652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0563" y="1985963"/>
          <a:ext cx="3016250" cy="288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Photo Editor" r:id="rId4" imgW="14738357" imgH="14090601" progId="MSPhotoEd.3">
                  <p:embed/>
                </p:oleObj>
              </mc:Choice>
              <mc:Fallback>
                <p:oleObj name="Fotografia Photo Editor" r:id="rId4" imgW="14738357" imgH="14090601" progId="MSPhotoEd.3">
                  <p:embed/>
                  <p:pic>
                    <p:nvPicPr>
                      <p:cNvPr id="0" name="Obi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1985963"/>
                        <a:ext cx="3016250" cy="288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 descr="Aura_est_0110C.jpg">
            <a:extLst>
              <a:ext uri="{FF2B5EF4-FFF2-40B4-BE49-F238E27FC236}">
                <a16:creationId xmlns:a16="http://schemas.microsoft.com/office/drawing/2014/main" id="{10ED1EC0-4EA8-6B86-2E27-7188F4D53A5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6256" y="3068960"/>
            <a:ext cx="2068034" cy="311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2" name="Picture 3">
            <a:extLst>
              <a:ext uri="{FF2B5EF4-FFF2-40B4-BE49-F238E27FC236}">
                <a16:creationId xmlns:a16="http://schemas.microsoft.com/office/drawing/2014/main" id="{AE89240C-B006-D440-763B-0088CBD6A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916113"/>
            <a:ext cx="45529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B8C374A-DAA4-66C1-831C-86D5B8D551A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558BCC3-85D5-5A7F-0218-A5286D26C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2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C38FD19D-31F2-94A1-EB53-FD47334FFCD9}"/>
              </a:ext>
            </a:extLst>
          </p:cNvPr>
          <p:cNvSpPr txBox="1">
            <a:spLocks/>
          </p:cNvSpPr>
          <p:nvPr/>
        </p:nvSpPr>
        <p:spPr>
          <a:xfrm>
            <a:off x="0" y="1360488"/>
            <a:ext cx="9144000" cy="386873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2700" kern="0" dirty="0"/>
              <a:t>Systemy Regulacji Oświetlenia</a:t>
            </a:r>
          </a:p>
          <a:p>
            <a:pPr>
              <a:defRPr/>
            </a:pPr>
            <a:endParaRPr lang="pl-PL" sz="2700" kern="0" dirty="0"/>
          </a:p>
          <a:p>
            <a:pPr>
              <a:defRPr/>
            </a:pPr>
            <a:endParaRPr lang="pl-PL" sz="2700" kern="0" dirty="0"/>
          </a:p>
          <a:p>
            <a:pPr>
              <a:defRPr/>
            </a:pPr>
            <a:endParaRPr lang="pl-PL" sz="2700" kern="0" dirty="0"/>
          </a:p>
          <a:p>
            <a:pPr algn="l">
              <a:defRPr/>
            </a:pPr>
            <a:r>
              <a:rPr lang="pl-PL" sz="2700" kern="0" dirty="0"/>
              <a:t>Oprawy LED</a:t>
            </a:r>
          </a:p>
          <a:p>
            <a:pPr>
              <a:defRPr/>
            </a:pPr>
            <a:endParaRPr lang="pl-PL" sz="2700" kern="0" dirty="0"/>
          </a:p>
          <a:p>
            <a:pPr algn="l">
              <a:defRPr/>
            </a:pPr>
            <a:r>
              <a:rPr lang="pl-PL" sz="2700" kern="0" dirty="0"/>
              <a:t>Oprawy ze źródłami wyładowczymi </a:t>
            </a:r>
            <a:endParaRPr lang="pl-PL" sz="2700" kern="0" dirty="0">
              <a:solidFill>
                <a:srgbClr val="92D050"/>
              </a:solidFill>
            </a:endParaRPr>
          </a:p>
        </p:txBody>
      </p:sp>
      <p:pic>
        <p:nvPicPr>
          <p:cNvPr id="40963" name="Picture 2" descr="http://www.elektroonline.pl/img/media/7450">
            <a:extLst>
              <a:ext uri="{FF2B5EF4-FFF2-40B4-BE49-F238E27FC236}">
                <a16:creationId xmlns:a16="http://schemas.microsoft.com/office/drawing/2014/main" id="{C94909D3-FFF3-89EB-A9E3-FCC2684F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89138"/>
            <a:ext cx="2519363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Obraz 7">
            <a:extLst>
              <a:ext uri="{FF2B5EF4-FFF2-40B4-BE49-F238E27FC236}">
                <a16:creationId xmlns:a16="http://schemas.microsoft.com/office/drawing/2014/main" id="{5CC9A431-FBDB-C05C-3E7D-92D25D604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40250"/>
            <a:ext cx="16716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 descr="Znalezione obrazy dla zapytania ghisallo disano">
            <a:extLst>
              <a:ext uri="{FF2B5EF4-FFF2-40B4-BE49-F238E27FC236}">
                <a16:creationId xmlns:a16="http://schemas.microsoft.com/office/drawing/2014/main" id="{3FB2E2C4-2251-0770-0EB3-23DFDD4C5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4383088"/>
            <a:ext cx="1701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 descr="Podobny obraz">
            <a:extLst>
              <a:ext uri="{FF2B5EF4-FFF2-40B4-BE49-F238E27FC236}">
                <a16:creationId xmlns:a16="http://schemas.microsoft.com/office/drawing/2014/main" id="{B16CADE3-34A5-B4D1-21FC-02958939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4681538"/>
            <a:ext cx="13747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37C2499-5B92-38F8-F756-134BFBF86C9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3EBCAAA-D065-A986-9C4B-D770C45BC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8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az 9">
            <a:extLst>
              <a:ext uri="{FF2B5EF4-FFF2-40B4-BE49-F238E27FC236}">
                <a16:creationId xmlns:a16="http://schemas.microsoft.com/office/drawing/2014/main" id="{1B5E3A53-70BF-5E61-0D78-7A54661FB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123950"/>
            <a:ext cx="44942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pole tekstowe 2">
            <a:extLst>
              <a:ext uri="{FF2B5EF4-FFF2-40B4-BE49-F238E27FC236}">
                <a16:creationId xmlns:a16="http://schemas.microsoft.com/office/drawing/2014/main" id="{EC7619EA-D70F-ED04-F992-562D7AB6C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1988" name="Prostokąt 4">
            <a:extLst>
              <a:ext uri="{FF2B5EF4-FFF2-40B4-BE49-F238E27FC236}">
                <a16:creationId xmlns:a16="http://schemas.microsoft.com/office/drawing/2014/main" id="{561F1260-42F9-B484-0400-13A419790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38" y="1123950"/>
            <a:ext cx="2386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wyładowcze</a:t>
            </a:r>
            <a:endParaRPr lang="pl-PL" altLang="pl-PL" sz="2000" b="1"/>
          </a:p>
        </p:txBody>
      </p:sp>
      <p:pic>
        <p:nvPicPr>
          <p:cNvPr id="41989" name="Obraz 11">
            <a:extLst>
              <a:ext uri="{FF2B5EF4-FFF2-40B4-BE49-F238E27FC236}">
                <a16:creationId xmlns:a16="http://schemas.microsoft.com/office/drawing/2014/main" id="{9DC3A7A8-368D-F6CC-8E9E-72C3731C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95325"/>
            <a:ext cx="12906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Obraz 12">
            <a:extLst>
              <a:ext uri="{FF2B5EF4-FFF2-40B4-BE49-F238E27FC236}">
                <a16:creationId xmlns:a16="http://schemas.microsoft.com/office/drawing/2014/main" id="{AC63A47D-22A6-700D-18D3-019E3AEBB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524000"/>
            <a:ext cx="3468687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Obraz 13" descr="http://www.abmicro.pl/wp-content/uploads/2015/08/Oferta-Salicru.png">
            <a:extLst>
              <a:ext uri="{FF2B5EF4-FFF2-40B4-BE49-F238E27FC236}">
                <a16:creationId xmlns:a16="http://schemas.microsoft.com/office/drawing/2014/main" id="{7415FD55-9716-965A-B3EB-89478A44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863975"/>
            <a:ext cx="2657475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Prostokąt 14">
            <a:extLst>
              <a:ext uri="{FF2B5EF4-FFF2-40B4-BE49-F238E27FC236}">
                <a16:creationId xmlns:a16="http://schemas.microsoft.com/office/drawing/2014/main" id="{3554BA3F-2B98-B1D9-0517-51F3D502B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955925"/>
            <a:ext cx="600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A  B</a:t>
            </a:r>
            <a:endParaRPr lang="pl-PL" altLang="pl-PL" sz="2000" b="1"/>
          </a:p>
        </p:txBody>
      </p:sp>
      <p:sp>
        <p:nvSpPr>
          <p:cNvPr id="41993" name="Prostokąt 15">
            <a:extLst>
              <a:ext uri="{FF2B5EF4-FFF2-40B4-BE49-F238E27FC236}">
                <a16:creationId xmlns:a16="http://schemas.microsoft.com/office/drawing/2014/main" id="{910EA987-24AC-57BF-6FA8-D50E6A0CA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5189538"/>
            <a:ext cx="32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C</a:t>
            </a:r>
            <a:endParaRPr lang="pl-PL" altLang="pl-PL" sz="2000" b="1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90ACE99-1192-2721-C9D6-6455205DF31A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FF60FA98-C3A4-7E40-E0DA-432192B80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9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az 16">
            <a:extLst>
              <a:ext uri="{FF2B5EF4-FFF2-40B4-BE49-F238E27FC236}">
                <a16:creationId xmlns:a16="http://schemas.microsoft.com/office/drawing/2014/main" id="{608399E6-F3EC-51CE-017E-56590FE9C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079625"/>
            <a:ext cx="9144001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pole tekstowe 2">
            <a:extLst>
              <a:ext uri="{FF2B5EF4-FFF2-40B4-BE49-F238E27FC236}">
                <a16:creationId xmlns:a16="http://schemas.microsoft.com/office/drawing/2014/main" id="{A0A12A19-DEA8-93C0-2D84-AF07CBF9C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3012" name="Prostokąt 4">
            <a:extLst>
              <a:ext uri="{FF2B5EF4-FFF2-40B4-BE49-F238E27FC236}">
                <a16:creationId xmlns:a16="http://schemas.microsoft.com/office/drawing/2014/main" id="{FAFF96C4-F9AE-9E36-BD39-49C98B7F4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763" y="1425575"/>
            <a:ext cx="238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Oprawy wyładowcze</a:t>
            </a:r>
            <a:endParaRPr lang="pl-PL" altLang="pl-PL" sz="2000" b="1"/>
          </a:p>
        </p:txBody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363D9F70-B74A-290F-5E38-71D4D8266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10239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b="1">
                <a:solidFill>
                  <a:srgbClr val="000000"/>
                </a:solidFill>
              </a:rPr>
              <a:t>POMIARY PARAMETRÓW ELEKTRYCZNYCH OPRAW</a:t>
            </a:r>
          </a:p>
        </p:txBody>
      </p:sp>
      <p:sp>
        <p:nvSpPr>
          <p:cNvPr id="43014" name="Prostokąt 9">
            <a:extLst>
              <a:ext uri="{FF2B5EF4-FFF2-40B4-BE49-F238E27FC236}">
                <a16:creationId xmlns:a16="http://schemas.microsoft.com/office/drawing/2014/main" id="{7F19551C-36C4-5F26-2B63-2123E66B5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509713"/>
            <a:ext cx="276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</a:rPr>
              <a:t>pomiar w punkcie C</a:t>
            </a:r>
            <a:endParaRPr lang="pl-PL" altLang="pl-PL"/>
          </a:p>
        </p:txBody>
      </p:sp>
      <p:sp>
        <p:nvSpPr>
          <p:cNvPr id="43015" name="Prostokąt 11">
            <a:extLst>
              <a:ext uri="{FF2B5EF4-FFF2-40B4-BE49-F238E27FC236}">
                <a16:creationId xmlns:a16="http://schemas.microsoft.com/office/drawing/2014/main" id="{EFDBA588-61BF-8A5F-5AB1-5943F6D06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687638"/>
            <a:ext cx="950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U 207V</a:t>
            </a:r>
            <a:endParaRPr lang="pl-PL" altLang="pl-PL" sz="2000"/>
          </a:p>
        </p:txBody>
      </p:sp>
      <p:sp>
        <p:nvSpPr>
          <p:cNvPr id="43016" name="Prostokąt 12">
            <a:extLst>
              <a:ext uri="{FF2B5EF4-FFF2-40B4-BE49-F238E27FC236}">
                <a16:creationId xmlns:a16="http://schemas.microsoft.com/office/drawing/2014/main" id="{4D0703C6-1808-BC98-15C7-44719897E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013" y="5732463"/>
            <a:ext cx="95091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U 170V</a:t>
            </a:r>
            <a:endParaRPr lang="pl-PL" altLang="pl-PL" sz="2000"/>
          </a:p>
        </p:txBody>
      </p:sp>
      <p:sp>
        <p:nvSpPr>
          <p:cNvPr id="43017" name="Prostokąt 13">
            <a:extLst>
              <a:ext uri="{FF2B5EF4-FFF2-40B4-BE49-F238E27FC236}">
                <a16:creationId xmlns:a16="http://schemas.microsoft.com/office/drawing/2014/main" id="{9E460C43-F50A-FF7B-4F2F-6DE4B27B2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3175000"/>
            <a:ext cx="10604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P 6,4kW</a:t>
            </a:r>
            <a:endParaRPr lang="pl-PL" altLang="pl-PL" sz="2000"/>
          </a:p>
        </p:txBody>
      </p:sp>
      <p:sp>
        <p:nvSpPr>
          <p:cNvPr id="43018" name="Prostokąt 14">
            <a:extLst>
              <a:ext uri="{FF2B5EF4-FFF2-40B4-BE49-F238E27FC236}">
                <a16:creationId xmlns:a16="http://schemas.microsoft.com/office/drawing/2014/main" id="{EEB73F55-1B99-39A3-CA00-67498CF1F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4238" y="5157788"/>
            <a:ext cx="106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</a:rPr>
              <a:t>P 4,2kW</a:t>
            </a:r>
            <a:endParaRPr lang="pl-PL" altLang="pl-PL" sz="2000"/>
          </a:p>
        </p:txBody>
      </p:sp>
      <p:pic>
        <p:nvPicPr>
          <p:cNvPr id="43019" name="Obraz 17">
            <a:extLst>
              <a:ext uri="{FF2B5EF4-FFF2-40B4-BE49-F238E27FC236}">
                <a16:creationId xmlns:a16="http://schemas.microsoft.com/office/drawing/2014/main" id="{C777E422-6BE1-C496-89AA-7078E5EF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450"/>
            <a:ext cx="8810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DE034EA-46BB-011D-0440-A00E8ADFAB5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FAC15FF7-B5E0-564A-B93B-608245ABA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54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az 5">
            <a:extLst>
              <a:ext uri="{FF2B5EF4-FFF2-40B4-BE49-F238E27FC236}">
                <a16:creationId xmlns:a16="http://schemas.microsoft.com/office/drawing/2014/main" id="{E8326652-C693-7E4C-AC2D-48808FEEC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pole tekstowe 6">
            <a:extLst>
              <a:ext uri="{FF2B5EF4-FFF2-40B4-BE49-F238E27FC236}">
                <a16:creationId xmlns:a16="http://schemas.microsoft.com/office/drawing/2014/main" id="{F82AD1D9-2361-5F0A-17D9-69896C6B9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2133600"/>
            <a:ext cx="1262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>
                <a:solidFill>
                  <a:schemeClr val="bg1"/>
                </a:solidFill>
              </a:rPr>
              <a:t>28-11-2016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4A9DB1A-45CF-43A5-859C-18172EAB2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60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az 6">
            <a:extLst>
              <a:ext uri="{FF2B5EF4-FFF2-40B4-BE49-F238E27FC236}">
                <a16:creationId xmlns:a16="http://schemas.microsoft.com/office/drawing/2014/main" id="{54CA48F9-33B2-6CE3-C27C-485B006E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24425"/>
            <a:ext cx="554513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pole tekstowe 2">
            <a:extLst>
              <a:ext uri="{FF2B5EF4-FFF2-40B4-BE49-F238E27FC236}">
                <a16:creationId xmlns:a16="http://schemas.microsoft.com/office/drawing/2014/main" id="{C8DC0FFE-F2BE-771A-1C07-0830D1267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45060" name="Obraz 5">
            <a:extLst>
              <a:ext uri="{FF2B5EF4-FFF2-40B4-BE49-F238E27FC236}">
                <a16:creationId xmlns:a16="http://schemas.microsoft.com/office/drawing/2014/main" id="{D054A660-A37A-E49A-C530-83AE9BD1F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98538"/>
            <a:ext cx="88122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Obraz 7">
            <a:extLst>
              <a:ext uri="{FF2B5EF4-FFF2-40B4-BE49-F238E27FC236}">
                <a16:creationId xmlns:a16="http://schemas.microsoft.com/office/drawing/2014/main" id="{44C289DB-34E6-2A0B-57DF-4B4F86D23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5403850"/>
            <a:ext cx="204311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Obraz 8">
            <a:extLst>
              <a:ext uri="{FF2B5EF4-FFF2-40B4-BE49-F238E27FC236}">
                <a16:creationId xmlns:a16="http://schemas.microsoft.com/office/drawing/2014/main" id="{9C60CD5C-3CA7-8AA1-02DC-B65712608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6276975"/>
            <a:ext cx="23368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Obraz 9">
            <a:extLst>
              <a:ext uri="{FF2B5EF4-FFF2-40B4-BE49-F238E27FC236}">
                <a16:creationId xmlns:a16="http://schemas.microsoft.com/office/drawing/2014/main" id="{8245C542-1A85-7AC2-06CA-F4BBB5C6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6329363"/>
            <a:ext cx="13255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Obraz 11">
            <a:extLst>
              <a:ext uri="{FF2B5EF4-FFF2-40B4-BE49-F238E27FC236}">
                <a16:creationId xmlns:a16="http://schemas.microsoft.com/office/drawing/2014/main" id="{97FB4591-71D6-656A-2AFE-F5CFFD72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2103438"/>
            <a:ext cx="6350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Obraz 12">
            <a:extLst>
              <a:ext uri="{FF2B5EF4-FFF2-40B4-BE49-F238E27FC236}">
                <a16:creationId xmlns:a16="http://schemas.microsoft.com/office/drawing/2014/main" id="{127A3CD4-A763-4A1E-9376-E133996B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3360738"/>
            <a:ext cx="539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Obraz 13">
            <a:extLst>
              <a:ext uri="{FF2B5EF4-FFF2-40B4-BE49-F238E27FC236}">
                <a16:creationId xmlns:a16="http://schemas.microsoft.com/office/drawing/2014/main" id="{77267CEE-6815-86A6-4AC0-8E200507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4394200"/>
            <a:ext cx="6207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pole tekstowe 2">
            <a:extLst>
              <a:ext uri="{FF2B5EF4-FFF2-40B4-BE49-F238E27FC236}">
                <a16:creationId xmlns:a16="http://schemas.microsoft.com/office/drawing/2014/main" id="{C91107B9-6EA1-F8D1-2B10-88E55BD0E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923925"/>
            <a:ext cx="471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chemeClr val="tx1"/>
                </a:solidFill>
                <a:cs typeface="Arial" panose="020B0604020202020204" pitchFamily="34" charset="0"/>
              </a:rPr>
              <a:t>Koszty opraw oświetleniowych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F3353DA-616D-63D1-6D7F-458EE893036F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08E0902D-0127-9D18-D3D2-D1D5C5539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96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az 16">
            <a:extLst>
              <a:ext uri="{FF2B5EF4-FFF2-40B4-BE49-F238E27FC236}">
                <a16:creationId xmlns:a16="http://schemas.microsoft.com/office/drawing/2014/main" id="{C4C64CF9-11D1-C851-2DFA-AD704422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30163"/>
            <a:ext cx="49942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pole tekstowe 2">
            <a:extLst>
              <a:ext uri="{FF2B5EF4-FFF2-40B4-BE49-F238E27FC236}">
                <a16:creationId xmlns:a16="http://schemas.microsoft.com/office/drawing/2014/main" id="{D83885AC-7C69-52DE-74A2-D83D43C80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46084" name="Obraz 5">
            <a:extLst>
              <a:ext uri="{FF2B5EF4-FFF2-40B4-BE49-F238E27FC236}">
                <a16:creationId xmlns:a16="http://schemas.microsoft.com/office/drawing/2014/main" id="{9BED3FEB-FA38-323B-3212-4E8A4AFC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998538"/>
            <a:ext cx="9056688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Obraz 6">
            <a:extLst>
              <a:ext uri="{FF2B5EF4-FFF2-40B4-BE49-F238E27FC236}">
                <a16:creationId xmlns:a16="http://schemas.microsoft.com/office/drawing/2014/main" id="{72782685-A81B-E95D-6962-C24C9CB0F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867400"/>
            <a:ext cx="1728788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Prostokąt 7">
            <a:extLst>
              <a:ext uri="{FF2B5EF4-FFF2-40B4-BE49-F238E27FC236}">
                <a16:creationId xmlns:a16="http://schemas.microsoft.com/office/drawing/2014/main" id="{91661193-4A17-8F43-ECD8-7574FBBAF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68325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>
                <a:ea typeface="Times New Roman" panose="02020603050405020304" pitchFamily="18" charset="0"/>
                <a:cs typeface="Arial" panose="020B0604020202020204" pitchFamily="34" charset="0"/>
              </a:rPr>
              <a:t>Koszty 5 lat</a:t>
            </a:r>
            <a:endParaRPr lang="pl-PL" altLang="pl-PL" sz="160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6087" name="Prostokąt 8">
            <a:extLst>
              <a:ext uri="{FF2B5EF4-FFF2-40B4-BE49-F238E27FC236}">
                <a16:creationId xmlns:a16="http://schemas.microsoft.com/office/drawing/2014/main" id="{A6310AC5-F63B-890A-8618-7B8138EA7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649913"/>
            <a:ext cx="51609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1600" i="1">
                <a:sym typeface="Symbol" panose="05050102010706020507" pitchFamily="18" charset="2"/>
              </a:rPr>
              <a:t>„moc bierna darmo”  tg =0,2</a:t>
            </a:r>
          </a:p>
          <a:p>
            <a:pPr algn="ctr"/>
            <a:r>
              <a:rPr lang="pl-PL" altLang="pl-PL" sz="1200" i="1">
                <a:sym typeface="Symbol" panose="05050102010706020507" pitchFamily="18" charset="2"/>
              </a:rPr>
              <a:t>OD „ZAKŁADU ENERGETYCZNEGO „  tg    (0 ; 0,4)</a:t>
            </a:r>
          </a:p>
        </p:txBody>
      </p:sp>
      <p:pic>
        <p:nvPicPr>
          <p:cNvPr id="46088" name="Obraz 9">
            <a:extLst>
              <a:ext uri="{FF2B5EF4-FFF2-40B4-BE49-F238E27FC236}">
                <a16:creationId xmlns:a16="http://schemas.microsoft.com/office/drawing/2014/main" id="{925BB833-1827-E321-5E3E-44680E85C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936750"/>
            <a:ext cx="633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Obraz 10">
            <a:extLst>
              <a:ext uri="{FF2B5EF4-FFF2-40B4-BE49-F238E27FC236}">
                <a16:creationId xmlns:a16="http://schemas.microsoft.com/office/drawing/2014/main" id="{A58907C7-66D7-5E48-24BC-5FF650495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3278188"/>
            <a:ext cx="539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Obraz 11">
            <a:extLst>
              <a:ext uri="{FF2B5EF4-FFF2-40B4-BE49-F238E27FC236}">
                <a16:creationId xmlns:a16="http://schemas.microsoft.com/office/drawing/2014/main" id="{6D6593B7-3368-8067-095F-F0C397A16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518025"/>
            <a:ext cx="6207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pole tekstowe 12">
            <a:extLst>
              <a:ext uri="{FF2B5EF4-FFF2-40B4-BE49-F238E27FC236}">
                <a16:creationId xmlns:a16="http://schemas.microsoft.com/office/drawing/2014/main" id="{E464E780-4C33-0BD7-D4D2-021E675EF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6092" name="Rectangle 7">
            <a:extLst>
              <a:ext uri="{FF2B5EF4-FFF2-40B4-BE49-F238E27FC236}">
                <a16:creationId xmlns:a16="http://schemas.microsoft.com/office/drawing/2014/main" id="{A4BD622A-D706-AD8F-DF81-8DAFC1732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6093" name="pole tekstowe 2">
            <a:extLst>
              <a:ext uri="{FF2B5EF4-FFF2-40B4-BE49-F238E27FC236}">
                <a16:creationId xmlns:a16="http://schemas.microsoft.com/office/drawing/2014/main" id="{2DB4D975-125D-16B3-43E0-22A545E4E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582613"/>
            <a:ext cx="4135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chemeClr val="tx1"/>
                </a:solidFill>
                <a:cs typeface="Arial" panose="020B0604020202020204" pitchFamily="34" charset="0"/>
              </a:rPr>
              <a:t>Koszty energii elektrycznej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369A078-B08F-A554-FA8B-06DEB50AE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03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rostokąt 1">
            <a:extLst>
              <a:ext uri="{FF2B5EF4-FFF2-40B4-BE49-F238E27FC236}">
                <a16:creationId xmlns:a16="http://schemas.microsoft.com/office/drawing/2014/main" id="{FAFB4ABF-14DA-645C-03D6-E30A306DD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300163"/>
            <a:ext cx="87852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cs typeface="Arial" panose="020B0604020202020204" pitchFamily="34" charset="0"/>
              </a:rPr>
              <a:t>Oprawy Schreder na Moście Łazienkowskim w Warszawie</a:t>
            </a:r>
          </a:p>
          <a:p>
            <a:pPr algn="just" eaLnBrk="1" hangingPunct="1"/>
            <a:r>
              <a:rPr lang="pl-PL" altLang="pl-PL" sz="2000" b="1">
                <a:cs typeface="Arial" panose="020B0604020202020204" pitchFamily="34" charset="0"/>
              </a:rPr>
              <a:t>28 października ubiegłego roku, po prawie ośmiu miesiącach remontu, otwarto dla kierowców odbudowany Most Łazienkowski w Warszawie. Poza częścią nośną, </a:t>
            </a:r>
          </a:p>
          <a:p>
            <a:pPr algn="just" eaLnBrk="1" hangingPunct="1"/>
            <a:r>
              <a:rPr lang="pl-PL" altLang="pl-PL" sz="2000" b="1">
                <a:cs typeface="Arial" panose="020B0604020202020204" pitchFamily="34" charset="0"/>
              </a:rPr>
              <a:t>zamontowano na nim nowe</a:t>
            </a:r>
          </a:p>
          <a:p>
            <a:pPr algn="just" eaLnBrk="1" hangingPunct="1"/>
            <a:r>
              <a:rPr lang="pl-PL" altLang="pl-PL" sz="2000" b="1">
                <a:cs typeface="Arial" panose="020B0604020202020204" pitchFamily="34" charset="0"/>
              </a:rPr>
              <a:t>stalowe słupy z oprawami </a:t>
            </a:r>
          </a:p>
          <a:p>
            <a:pPr algn="just" eaLnBrk="1" hangingPunct="1"/>
            <a:r>
              <a:rPr lang="pl-PL" altLang="pl-PL" sz="2000" b="1">
                <a:cs typeface="Arial" panose="020B0604020202020204" pitchFamily="34" charset="0"/>
              </a:rPr>
              <a:t>oświetleniowymi typu </a:t>
            </a:r>
          </a:p>
          <a:p>
            <a:pPr algn="just" eaLnBrk="1" hangingPunct="1"/>
            <a:r>
              <a:rPr lang="pl-PL" altLang="pl-PL" sz="2000" b="1">
                <a:cs typeface="Arial" panose="020B0604020202020204" pitchFamily="34" charset="0"/>
              </a:rPr>
              <a:t>Schreder FURYO 3 </a:t>
            </a:r>
          </a:p>
          <a:p>
            <a:pPr algn="just" eaLnBrk="1" hangingPunct="1"/>
            <a:r>
              <a:rPr lang="pl-PL" altLang="pl-PL" sz="2000" b="1">
                <a:cs typeface="Arial" panose="020B0604020202020204" pitchFamily="34" charset="0"/>
              </a:rPr>
              <a:t>w ilości 77 szt. </a:t>
            </a:r>
          </a:p>
          <a:p>
            <a:pPr algn="just" eaLnBrk="1" hangingPunct="1"/>
            <a:r>
              <a:rPr lang="pl-PL" altLang="pl-PL" sz="2000" b="1">
                <a:cs typeface="Arial" panose="020B0604020202020204" pitchFamily="34" charset="0"/>
              </a:rPr>
              <a:t>wyposażonymi </a:t>
            </a:r>
          </a:p>
          <a:p>
            <a:pPr algn="just" eaLnBrk="1" hangingPunct="1"/>
            <a:r>
              <a:rPr lang="pl-PL" altLang="pl-PL" sz="2000" b="1">
                <a:cs typeface="Arial" panose="020B0604020202020204" pitchFamily="34" charset="0"/>
              </a:rPr>
              <a:t>w </a:t>
            </a:r>
            <a:r>
              <a:rPr lang="pl-PL" altLang="pl-PL" sz="2000" b="1" u="sng">
                <a:cs typeface="Arial" panose="020B0604020202020204" pitchFamily="34" charset="0"/>
              </a:rPr>
              <a:t>wysokoprężne, </a:t>
            </a:r>
          </a:p>
          <a:p>
            <a:pPr algn="just" eaLnBrk="1" hangingPunct="1"/>
            <a:r>
              <a:rPr lang="pl-PL" altLang="pl-PL" sz="2000" b="1" u="sng">
                <a:cs typeface="Arial" panose="020B0604020202020204" pitchFamily="34" charset="0"/>
              </a:rPr>
              <a:t>metalohalogenkowe </a:t>
            </a:r>
          </a:p>
          <a:p>
            <a:pPr algn="just" eaLnBrk="1" hangingPunct="1"/>
            <a:r>
              <a:rPr lang="pl-PL" altLang="pl-PL" sz="2000" b="1" u="sng">
                <a:cs typeface="Arial" panose="020B0604020202020204" pitchFamily="34" charset="0"/>
              </a:rPr>
              <a:t>wyładowcze </a:t>
            </a:r>
          </a:p>
          <a:p>
            <a:pPr algn="just" eaLnBrk="1" hangingPunct="1"/>
            <a:r>
              <a:rPr lang="pl-PL" altLang="pl-PL" sz="2000" b="1" u="sng">
                <a:cs typeface="Arial" panose="020B0604020202020204" pitchFamily="34" charset="0"/>
              </a:rPr>
              <a:t>źródła światła białego.</a:t>
            </a:r>
            <a:endParaRPr lang="pl-PL" altLang="pl-PL" sz="2000" u="sng">
              <a:cs typeface="Arial" panose="020B0604020202020204" pitchFamily="34" charset="0"/>
            </a:endParaRPr>
          </a:p>
        </p:txBody>
      </p:sp>
      <p:pic>
        <p:nvPicPr>
          <p:cNvPr id="47107" name="Picture 2" descr="12194680_493507980829317_5193230235867234317_o">
            <a:extLst>
              <a:ext uri="{FF2B5EF4-FFF2-40B4-BE49-F238E27FC236}">
                <a16:creationId xmlns:a16="http://schemas.microsoft.com/office/drawing/2014/main" id="{58F55B03-776D-0A8A-DD27-945AC3CE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2492375"/>
            <a:ext cx="5557837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pole tekstowe 5">
            <a:extLst>
              <a:ext uri="{FF2B5EF4-FFF2-40B4-BE49-F238E27FC236}">
                <a16:creationId xmlns:a16="http://schemas.microsoft.com/office/drawing/2014/main" id="{C88BCB28-ADDA-38E6-71E0-0A9D4D79C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5F9FE56-E6A6-7A9B-70C4-5B8F8F210341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A21BB3E-A9E7-2CF2-D996-8D7BF6098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2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>
            <a:extLst>
              <a:ext uri="{FF2B5EF4-FFF2-40B4-BE49-F238E27FC236}">
                <a16:creationId xmlns:a16="http://schemas.microsoft.com/office/drawing/2014/main" id="{B0C5414D-88CC-F270-E5D4-5E6087351F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>
                <a:solidFill>
                  <a:schemeClr val="bg1"/>
                </a:solidFill>
              </a:rPr>
              <a:t>Konserwacja </a:t>
            </a:r>
          </a:p>
        </p:txBody>
      </p:sp>
      <p:pic>
        <p:nvPicPr>
          <p:cNvPr id="11267" name="Symbol zastępczy zawartości 3" descr="P1090323.JPG">
            <a:extLst>
              <a:ext uri="{FF2B5EF4-FFF2-40B4-BE49-F238E27FC236}">
                <a16:creationId xmlns:a16="http://schemas.microsoft.com/office/drawing/2014/main" id="{04E4B00F-19A0-ACE8-CA0E-970FB76E37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268" name="Prostokąt 2">
            <a:extLst>
              <a:ext uri="{FF2B5EF4-FFF2-40B4-BE49-F238E27FC236}">
                <a16:creationId xmlns:a16="http://schemas.microsoft.com/office/drawing/2014/main" id="{D2DB7F70-D7C7-C4E4-E7B6-14BB538F2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938"/>
            <a:ext cx="3930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Stan aktualny Co mamy ?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5B33EDA-5D24-50AE-A75E-A48632BFF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8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9CD9AA75-0A2D-C7D7-2CB4-772E85F2F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4EEFD784-1E0B-DCDD-F431-D2EDB81CE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7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00F577A7-0B2A-B6B2-11E4-EAD89DE2F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2641600"/>
            <a:ext cx="1422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5EE4129E-A2CB-503A-1E05-46222E92F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3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ACEE08B5-F155-DE13-714D-614877904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19313"/>
            <a:ext cx="1098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>
                <a:cs typeface="Times New Roman" panose="02020603050405020304" pitchFamily="18" charset="0"/>
              </a:rPr>
              <a:t>	</a:t>
            </a:r>
            <a:endParaRPr lang="pl-PL" altLang="pl-PL"/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3531B2AF-30E4-C238-1399-96676E2C2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8275"/>
            <a:ext cx="1098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>
                <a:cs typeface="Times New Roman" panose="02020603050405020304" pitchFamily="18" charset="0"/>
              </a:rPr>
              <a:t>	</a:t>
            </a:r>
            <a:endParaRPr lang="pl-PL" altLang="pl-PL"/>
          </a:p>
        </p:txBody>
      </p:sp>
      <p:sp>
        <p:nvSpPr>
          <p:cNvPr id="48136" name="Rectangle 8">
            <a:extLst>
              <a:ext uri="{FF2B5EF4-FFF2-40B4-BE49-F238E27FC236}">
                <a16:creationId xmlns:a16="http://schemas.microsoft.com/office/drawing/2014/main" id="{01B8E8B1-B422-4A38-E117-EE2682B84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7238"/>
            <a:ext cx="1098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>
                <a:cs typeface="Times New Roman" panose="02020603050405020304" pitchFamily="18" charset="0"/>
              </a:rPr>
              <a:t>	</a:t>
            </a:r>
            <a:endParaRPr lang="pl-PL" altLang="pl-PL"/>
          </a:p>
        </p:txBody>
      </p:sp>
      <p:sp>
        <p:nvSpPr>
          <p:cNvPr id="48137" name="Rectangle 9">
            <a:extLst>
              <a:ext uri="{FF2B5EF4-FFF2-40B4-BE49-F238E27FC236}">
                <a16:creationId xmlns:a16="http://schemas.microsoft.com/office/drawing/2014/main" id="{CF1523C7-66F0-E586-0E6D-84CA39073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86200"/>
            <a:ext cx="1098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>
                <a:cs typeface="Times New Roman" panose="02020603050405020304" pitchFamily="18" charset="0"/>
              </a:rPr>
              <a:t>	</a:t>
            </a:r>
            <a:endParaRPr lang="pl-PL" altLang="pl-PL"/>
          </a:p>
        </p:txBody>
      </p:sp>
      <p:sp>
        <p:nvSpPr>
          <p:cNvPr id="48138" name="Rectangle 10">
            <a:extLst>
              <a:ext uri="{FF2B5EF4-FFF2-40B4-BE49-F238E27FC236}">
                <a16:creationId xmlns:a16="http://schemas.microsoft.com/office/drawing/2014/main" id="{A4351B0D-CA59-7D04-A901-F5D9237F6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75163"/>
            <a:ext cx="1098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>
                <a:cs typeface="Times New Roman" panose="02020603050405020304" pitchFamily="18" charset="0"/>
              </a:rPr>
              <a:t>	</a:t>
            </a:r>
            <a:endParaRPr lang="pl-PL" altLang="pl-PL"/>
          </a:p>
        </p:txBody>
      </p:sp>
      <p:sp>
        <p:nvSpPr>
          <p:cNvPr id="48139" name="Rectangle 11">
            <a:extLst>
              <a:ext uri="{FF2B5EF4-FFF2-40B4-BE49-F238E27FC236}">
                <a16:creationId xmlns:a16="http://schemas.microsoft.com/office/drawing/2014/main" id="{28B368AF-FB94-D13F-DBC1-B776B2313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8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48140" name="Rectangle 12">
            <a:extLst>
              <a:ext uri="{FF2B5EF4-FFF2-40B4-BE49-F238E27FC236}">
                <a16:creationId xmlns:a16="http://schemas.microsoft.com/office/drawing/2014/main" id="{BD04A967-4B52-EBF6-6FF9-5ADBFE04C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2735263"/>
            <a:ext cx="914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48141" name="Rectangle 13">
            <a:extLst>
              <a:ext uri="{FF2B5EF4-FFF2-40B4-BE49-F238E27FC236}">
                <a16:creationId xmlns:a16="http://schemas.microsoft.com/office/drawing/2014/main" id="{A5A175E9-72B7-C14F-9EC4-1268D0666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3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48142" name="Rectangle 14">
            <a:extLst>
              <a:ext uri="{FF2B5EF4-FFF2-40B4-BE49-F238E27FC236}">
                <a16:creationId xmlns:a16="http://schemas.microsoft.com/office/drawing/2014/main" id="{BDFAE0DF-642D-D09D-EC0B-1EFAC1ECB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81438"/>
            <a:ext cx="1098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>
                <a:cs typeface="Times New Roman" panose="02020603050405020304" pitchFamily="18" charset="0"/>
              </a:rPr>
              <a:t>	</a:t>
            </a:r>
            <a:endParaRPr lang="pl-PL" altLang="pl-PL"/>
          </a:p>
        </p:txBody>
      </p:sp>
      <p:sp>
        <p:nvSpPr>
          <p:cNvPr id="48143" name="Rectangle 15">
            <a:extLst>
              <a:ext uri="{FF2B5EF4-FFF2-40B4-BE49-F238E27FC236}">
                <a16:creationId xmlns:a16="http://schemas.microsoft.com/office/drawing/2014/main" id="{7F6BFB9C-D27E-479B-EF21-2A5C2E3CB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70400"/>
            <a:ext cx="1098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>
                <a:cs typeface="Times New Roman" panose="02020603050405020304" pitchFamily="18" charset="0"/>
              </a:rPr>
              <a:t>	</a:t>
            </a:r>
            <a:endParaRPr lang="pl-PL" altLang="pl-PL"/>
          </a:p>
        </p:txBody>
      </p:sp>
      <p:sp>
        <p:nvSpPr>
          <p:cNvPr id="48144" name="Rectangle 16">
            <a:extLst>
              <a:ext uri="{FF2B5EF4-FFF2-40B4-BE49-F238E27FC236}">
                <a16:creationId xmlns:a16="http://schemas.microsoft.com/office/drawing/2014/main" id="{620163AA-0BAD-2B61-09D2-98D3D8A0C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2747963"/>
            <a:ext cx="7223125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48145" name="Rectangle 17">
            <a:extLst>
              <a:ext uri="{FF2B5EF4-FFF2-40B4-BE49-F238E27FC236}">
                <a16:creationId xmlns:a16="http://schemas.microsoft.com/office/drawing/2014/main" id="{947FAE42-8FF4-B1FD-739F-F61E8B034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2747963"/>
            <a:ext cx="911225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48146" name="Rectangle 18">
            <a:extLst>
              <a:ext uri="{FF2B5EF4-FFF2-40B4-BE49-F238E27FC236}">
                <a16:creationId xmlns:a16="http://schemas.microsoft.com/office/drawing/2014/main" id="{60F9830E-CF6A-4356-6245-DCD5C2134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2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48147" name="Rectangle 19">
            <a:extLst>
              <a:ext uri="{FF2B5EF4-FFF2-40B4-BE49-F238E27FC236}">
                <a16:creationId xmlns:a16="http://schemas.microsoft.com/office/drawing/2014/main" id="{8BBBC0CA-A804-738C-285E-846E05B8E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96975"/>
            <a:ext cx="8569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chemeClr val="tx1"/>
                </a:solidFill>
              </a:rPr>
              <a:t>PRZEPISY , NORMY ……………..</a:t>
            </a:r>
          </a:p>
        </p:txBody>
      </p:sp>
      <p:pic>
        <p:nvPicPr>
          <p:cNvPr id="48148" name="Picture 5" descr="1 ZET">
            <a:extLst>
              <a:ext uri="{FF2B5EF4-FFF2-40B4-BE49-F238E27FC236}">
                <a16:creationId xmlns:a16="http://schemas.microsoft.com/office/drawing/2014/main" id="{8F36F4F8-B69A-9139-EC93-B2654770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36838"/>
            <a:ext cx="6983413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8" name="Rectangle 3">
            <a:extLst>
              <a:ext uri="{FF2B5EF4-FFF2-40B4-BE49-F238E27FC236}">
                <a16:creationId xmlns:a16="http://schemas.microsoft.com/office/drawing/2014/main" id="{9BE7C332-92EB-5C24-2FDC-ADE2059AA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57338"/>
            <a:ext cx="8569325" cy="48625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dirty="0">
                <a:solidFill>
                  <a:schemeClr val="tx1"/>
                </a:solidFill>
              </a:rPr>
              <a:t>PROJEKTOWANIE INSTALACJI OŚWIETLENIOWYCH</a:t>
            </a:r>
          </a:p>
          <a:p>
            <a:pPr eaLnBrk="1" hangingPunct="1">
              <a:defRPr/>
            </a:pPr>
            <a:endParaRPr lang="pl-PL" altLang="pl-PL" sz="10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Tahoma" pitchFamily="34" charset="0"/>
              </a:rPr>
              <a:t>INWESTOR </a:t>
            </a:r>
            <a:r>
              <a:rPr lang="pl-PL" altLang="pl-PL" sz="1800" dirty="0">
                <a:solidFill>
                  <a:schemeClr val="tx1"/>
                </a:solidFill>
                <a:latin typeface="Tahoma" pitchFamily="34" charset="0"/>
                <a:sym typeface="Symbol" pitchFamily="18" charset="2"/>
              </a:rPr>
              <a:t> </a:t>
            </a:r>
            <a:r>
              <a:rPr lang="pl-PL" altLang="pl-PL" sz="1800" dirty="0">
                <a:solidFill>
                  <a:schemeClr val="tx1"/>
                </a:solidFill>
                <a:latin typeface="Tahoma" pitchFamily="34" charset="0"/>
              </a:rPr>
              <a:t>PROJEKTANT </a:t>
            </a:r>
            <a:r>
              <a:rPr lang="pl-PL" altLang="pl-PL" dirty="0">
                <a:solidFill>
                  <a:schemeClr val="tx1"/>
                </a:solidFill>
                <a:sym typeface="Symbol" pitchFamily="18" charset="2"/>
              </a:rPr>
              <a:t></a:t>
            </a:r>
            <a:r>
              <a:rPr lang="pl-PL" altLang="pl-PL" sz="1800" dirty="0">
                <a:solidFill>
                  <a:schemeClr val="tx1"/>
                </a:solidFill>
                <a:latin typeface="Tahoma" pitchFamily="34" charset="0"/>
              </a:rPr>
              <a:t> DOSTAWCA </a:t>
            </a:r>
            <a:r>
              <a:rPr lang="pl-PL" altLang="pl-PL" dirty="0">
                <a:solidFill>
                  <a:schemeClr val="tx1"/>
                </a:solidFill>
                <a:sym typeface="Symbol" pitchFamily="18" charset="2"/>
              </a:rPr>
              <a:t></a:t>
            </a:r>
            <a:r>
              <a:rPr lang="pl-PL" altLang="pl-PL" sz="1800" dirty="0">
                <a:solidFill>
                  <a:schemeClr val="tx1"/>
                </a:solidFill>
                <a:latin typeface="Tahoma" pitchFamily="34" charset="0"/>
              </a:rPr>
              <a:t> WYKONAWCA</a:t>
            </a:r>
          </a:p>
          <a:p>
            <a:pPr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Tahoma" pitchFamily="34" charset="0"/>
              </a:rPr>
              <a:t>         (użytkownik)</a:t>
            </a:r>
          </a:p>
          <a:p>
            <a:pPr eaLnBrk="1" hangingPunct="1">
              <a:defRPr/>
            </a:pPr>
            <a:endParaRPr lang="pl-PL" altLang="pl-PL" sz="1800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buFontTx/>
              <a:buAutoNum type="arabicPeriod"/>
              <a:defRPr/>
            </a:pPr>
            <a:r>
              <a:rPr lang="pl-PL" altLang="pl-PL" dirty="0">
                <a:solidFill>
                  <a:schemeClr val="tx1"/>
                </a:solidFill>
              </a:rPr>
              <a:t>PROJEKT </a:t>
            </a:r>
          </a:p>
          <a:p>
            <a:pPr eaLnBrk="1" hangingPunct="1">
              <a:defRPr/>
            </a:pPr>
            <a:r>
              <a:rPr lang="pl-PL" altLang="pl-PL" dirty="0">
                <a:solidFill>
                  <a:schemeClr val="tx1"/>
                </a:solidFill>
              </a:rPr>
              <a:t>		 2. MODYFIKACJE </a:t>
            </a:r>
          </a:p>
          <a:p>
            <a:pPr eaLnBrk="1" hangingPunct="1">
              <a:defRPr/>
            </a:pPr>
            <a:r>
              <a:rPr lang="pl-PL" altLang="pl-PL" dirty="0">
                <a:solidFill>
                  <a:schemeClr val="tx1"/>
                </a:solidFill>
              </a:rPr>
              <a:t>    		</a:t>
            </a:r>
            <a:r>
              <a:rPr lang="pl-PL" altLang="pl-PL">
                <a:solidFill>
                  <a:schemeClr val="tx1"/>
                </a:solidFill>
              </a:rPr>
              <a:t>            </a:t>
            </a:r>
            <a:r>
              <a:rPr lang="pl-PL" altLang="pl-PL" dirty="0">
                <a:solidFill>
                  <a:schemeClr val="tx1"/>
                </a:solidFill>
              </a:rPr>
              <a:t>3. PRZETARG</a:t>
            </a:r>
          </a:p>
          <a:p>
            <a:pPr eaLnBrk="1" hangingPunct="1">
              <a:defRPr/>
            </a:pPr>
            <a:r>
              <a:rPr lang="pl-PL" altLang="pl-PL" dirty="0">
                <a:solidFill>
                  <a:schemeClr val="tx1"/>
                </a:solidFill>
              </a:rPr>
              <a:t>				        4. MONTAŻ</a:t>
            </a:r>
          </a:p>
          <a:p>
            <a:pPr eaLnBrk="1" hangingPunct="1">
              <a:defRPr/>
            </a:pPr>
            <a:r>
              <a:rPr lang="pl-PL" altLang="pl-PL" dirty="0">
                <a:solidFill>
                  <a:schemeClr val="tx1"/>
                </a:solidFill>
              </a:rPr>
              <a:t>			</a:t>
            </a:r>
            <a:r>
              <a:rPr lang="pl-PL" altLang="pl-PL" sz="6000" dirty="0">
                <a:solidFill>
                  <a:schemeClr val="tx1"/>
                </a:solidFill>
              </a:rPr>
              <a:t>5. SPRAWDZENIA</a:t>
            </a:r>
          </a:p>
          <a:p>
            <a:pPr algn="r" eaLnBrk="1" hangingPunct="1">
              <a:defRPr/>
            </a:pPr>
            <a:r>
              <a:rPr lang="pl-PL" altLang="pl-P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Pomiary fotometryczne i elektryczne</a:t>
            </a:r>
            <a:endParaRPr lang="pl-PL" altLang="pl-PL" sz="1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pl-PL" altLang="pl-PL" dirty="0">
                <a:solidFill>
                  <a:schemeClr val="tx1"/>
                </a:solidFill>
              </a:rPr>
              <a:t>						   6. EKSPLOATACJA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222CA53-1B7A-8830-9BBF-4B967AB63A59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4C310143-5172-FD3D-E5C8-AD5444C87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6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2BDD87A8-F036-499F-60B7-00F3D01BE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98525"/>
            <a:ext cx="7272338" cy="52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http://upload.wikimedia.org/wikipedia/commons/thumb/a/a0/Lampa_uliczna_12.jpg/150px-Lampa_uliczna_12.jpg">
            <a:extLst>
              <a:ext uri="{FF2B5EF4-FFF2-40B4-BE49-F238E27FC236}">
                <a16:creationId xmlns:a16="http://schemas.microsoft.com/office/drawing/2014/main" id="{E55D4BC4-B563-89FE-594B-254076A38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254250"/>
            <a:ext cx="14287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10690DA-E71C-E23A-5FE2-CB9624877E9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4433EC69-F85E-6592-0977-79C67E5B8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18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3674DA99-81D2-AC8D-A54C-A19683248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004888"/>
            <a:ext cx="744855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4" descr="http://upload.wikimedia.org/wikipedia/commons/thumb/a/a0/Lampa_uliczna_12.jpg/150px-Lampa_uliczna_12.jpg">
            <a:extLst>
              <a:ext uri="{FF2B5EF4-FFF2-40B4-BE49-F238E27FC236}">
                <a16:creationId xmlns:a16="http://schemas.microsoft.com/office/drawing/2014/main" id="{1B0DD179-ECF4-C014-A1F7-D5B5C946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060575"/>
            <a:ext cx="14287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67B24D3-7E70-7519-467D-501A88006C03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377F9423-58D9-28EB-1480-7FC94842C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23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F354AF16-A016-AB2A-7EA2-56A6ACBB3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996950"/>
            <a:ext cx="7381875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4" descr="http://upload.wikimedia.org/wikipedia/commons/thumb/a/a0/Lampa_uliczna_12.jpg/150px-Lampa_uliczna_12.jpg">
            <a:extLst>
              <a:ext uri="{FF2B5EF4-FFF2-40B4-BE49-F238E27FC236}">
                <a16:creationId xmlns:a16="http://schemas.microsoft.com/office/drawing/2014/main" id="{0E39E4E7-7D09-2105-94A4-16F7E5E7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060575"/>
            <a:ext cx="14287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7C519F1-BC78-587A-1E4B-0AE92D7D76AB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AE9A38ED-3B76-8A32-D877-EE1479A99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09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E82CE5C-58C6-880C-0EC1-FA8213B4E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7845425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 descr="http://upload.wikimedia.org/wikipedia/commons/thumb/a/a0/Lampa_uliczna_12.jpg/150px-Lampa_uliczna_12.jpg">
            <a:extLst>
              <a:ext uri="{FF2B5EF4-FFF2-40B4-BE49-F238E27FC236}">
                <a16:creationId xmlns:a16="http://schemas.microsoft.com/office/drawing/2014/main" id="{BFEB6B6A-8D4A-6D23-5708-8C16DE48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060575"/>
            <a:ext cx="14287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30E6F28-5ACA-0738-2A9C-D26E71CA0F22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736B661B-E9A4-45E4-03A9-2629F376E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1549"/>
    </mc:Choice>
    <mc:Fallback>
      <p:transition advClick="0" advTm="91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3C47C598-ACED-FD9C-0145-8A6C32EE49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36613"/>
            <a:ext cx="8229600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pl-PL" altLang="pl-PL" sz="2800" dirty="0"/>
              <a:t>OZNACZENIA OPRAW LED</a:t>
            </a:r>
          </a:p>
          <a:p>
            <a:pPr marL="0" indent="0" eaLnBrk="1" hangingPunct="1">
              <a:lnSpc>
                <a:spcPct val="80000"/>
              </a:lnSpc>
            </a:pPr>
            <a:endParaRPr lang="pl-PL" altLang="pl-PL" sz="28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F4BB86A-FF4F-3A50-0839-5AFB8E86E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154324"/>
              </p:ext>
            </p:extLst>
          </p:nvPr>
        </p:nvGraphicFramePr>
        <p:xfrm>
          <a:off x="479649" y="1290638"/>
          <a:ext cx="8129587" cy="5064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6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5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Oznaczenie logo producenta (importera)</a:t>
                      </a: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pl-PL" sz="20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xxxxx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7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Oznaczenie CE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l-PL" sz="2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7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Symbol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pl-PL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xxxxxx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Napięcie i częstotliwość znamionowa 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~230V 50Hz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3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Nominalna wartość mocy lampy  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MOC P [W] 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Nominalna wartość strumienia świetlnego lampy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STRUMIEŃ ŚWIETLNY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/>
                        </a:rPr>
                        <a:t>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[lm]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5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Temperatura barwowa (wyrażona również jako wartość w Kelwinach).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6000 K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Trzonek</a:t>
                      </a: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E40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Współczynnik mocy lampy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PF ( lub 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/>
                        </a:rPr>
                        <a:t>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)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5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Skuteczność świetlna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spcAft>
                          <a:spcPts val="0"/>
                        </a:spcAft>
                        <a:buFont typeface="Symbol" pitchFamily="18" charset="2"/>
                        <a:buChar char="h"/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=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/>
                        </a:rPr>
                        <a:t>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/ P [lm/W]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 typeface="Symbol" pitchFamily="18" charset="2"/>
                        <a:buNone/>
                      </a:pP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4374" name="Picture 1" descr="Znak CE">
            <a:extLst>
              <a:ext uri="{FF2B5EF4-FFF2-40B4-BE49-F238E27FC236}">
                <a16:creationId xmlns:a16="http://schemas.microsoft.com/office/drawing/2014/main" id="{B746835E-4EA1-69EA-1089-DB213706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97063"/>
            <a:ext cx="6477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5" name="Picture 5">
            <a:extLst>
              <a:ext uri="{FF2B5EF4-FFF2-40B4-BE49-F238E27FC236}">
                <a16:creationId xmlns:a16="http://schemas.microsoft.com/office/drawing/2014/main" id="{050B91FA-FA7B-7E2A-B127-15A7D1E5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324100"/>
            <a:ext cx="1150937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6" name="Picture 9">
            <a:extLst>
              <a:ext uri="{FF2B5EF4-FFF2-40B4-BE49-F238E27FC236}">
                <a16:creationId xmlns:a16="http://schemas.microsoft.com/office/drawing/2014/main" id="{8DB67EB6-0A9B-A965-4FCA-01B5E45D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66788"/>
            <a:ext cx="2878137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117673C-5C82-B8A5-1234-29BE957DEE86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7724921E-2AE5-CB74-6FB0-D94D6BF1A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00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E2FD74BB-D4BE-23EE-1CBF-64CBA1109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458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4" descr="http://spectrocolor.pl/assets/components/phpthumbof/cache/654596b95528d7bb01419886dd30b457.43f1515e1dff2836aba10cf9c9929891.jpg">
            <a:extLst>
              <a:ext uri="{FF2B5EF4-FFF2-40B4-BE49-F238E27FC236}">
                <a16:creationId xmlns:a16="http://schemas.microsoft.com/office/drawing/2014/main" id="{0C109042-119D-6F3C-54FA-A2F69CDC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49713"/>
            <a:ext cx="15557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>
            <a:extLst>
              <a:ext uri="{FF2B5EF4-FFF2-40B4-BE49-F238E27FC236}">
                <a16:creationId xmlns:a16="http://schemas.microsoft.com/office/drawing/2014/main" id="{0522F074-57D3-BBA4-9476-376D8724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19550"/>
            <a:ext cx="3097213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220DA8A-163A-6C3A-9A51-CA0C20E8D1D7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293419D7-A0A8-831B-05C9-155203B29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4189"/>
    </mc:Choice>
    <mc:Fallback>
      <p:transition advClick="0" advTm="34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>
            <a:extLst>
              <a:ext uri="{FF2B5EF4-FFF2-40B4-BE49-F238E27FC236}">
                <a16:creationId xmlns:a16="http://schemas.microsoft.com/office/drawing/2014/main" id="{34FBFE3D-B07D-DF06-24BF-AEBA4BFF2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81075"/>
            <a:ext cx="85725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411" name="Obiekt 1">
            <a:extLst>
              <a:ext uri="{FF2B5EF4-FFF2-40B4-BE49-F238E27FC236}">
                <a16:creationId xmlns:a16="http://schemas.microsoft.com/office/drawing/2014/main" id="{B5F15F66-66F2-BC5E-C42D-293C8F96AC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6575" y="3692525"/>
          <a:ext cx="33115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5" imgW="2019300" imgH="342900" progId="Equation.3">
                  <p:embed/>
                </p:oleObj>
              </mc:Choice>
              <mc:Fallback>
                <p:oleObj name="Równanie" r:id="rId5" imgW="2019300" imgH="342900" progId="Equation.3">
                  <p:embed/>
                  <p:pic>
                    <p:nvPicPr>
                      <p:cNvPr id="17411" name="Obiekt 1">
                        <a:extLst>
                          <a:ext uri="{FF2B5EF4-FFF2-40B4-BE49-F238E27FC236}">
                            <a16:creationId xmlns:a16="http://schemas.microsoft.com/office/drawing/2014/main" id="{B5F15F66-66F2-BC5E-C42D-293C8F96AC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6575" y="3692525"/>
                        <a:ext cx="33115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iekt 2">
            <a:extLst>
              <a:ext uri="{FF2B5EF4-FFF2-40B4-BE49-F238E27FC236}">
                <a16:creationId xmlns:a16="http://schemas.microsoft.com/office/drawing/2014/main" id="{4C2CE6E5-82DD-7363-2291-5CA87CBAB2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38638" y="4292600"/>
          <a:ext cx="302418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7" imgW="1981200" imgH="342900" progId="Equation.3">
                  <p:embed/>
                </p:oleObj>
              </mc:Choice>
              <mc:Fallback>
                <p:oleObj name="Równanie" r:id="rId7" imgW="1981200" imgH="342900" progId="Equation.3">
                  <p:embed/>
                  <p:pic>
                    <p:nvPicPr>
                      <p:cNvPr id="17412" name="Obiekt 2">
                        <a:extLst>
                          <a:ext uri="{FF2B5EF4-FFF2-40B4-BE49-F238E27FC236}">
                            <a16:creationId xmlns:a16="http://schemas.microsoft.com/office/drawing/2014/main" id="{4C2CE6E5-82DD-7363-2291-5CA87CBAB2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8638" y="4292600"/>
                        <a:ext cx="3024187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iekt 3">
            <a:extLst>
              <a:ext uri="{FF2B5EF4-FFF2-40B4-BE49-F238E27FC236}">
                <a16:creationId xmlns:a16="http://schemas.microsoft.com/office/drawing/2014/main" id="{C00C6D45-81FE-7C8E-5877-0ECDE66A79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24350" y="4770438"/>
          <a:ext cx="412591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9" imgW="2730500" imgH="279400" progId="Equation.3">
                  <p:embed/>
                </p:oleObj>
              </mc:Choice>
              <mc:Fallback>
                <p:oleObj name="Równanie" r:id="rId9" imgW="2730500" imgH="279400" progId="Equation.3">
                  <p:embed/>
                  <p:pic>
                    <p:nvPicPr>
                      <p:cNvPr id="17413" name="Obiekt 3">
                        <a:extLst>
                          <a:ext uri="{FF2B5EF4-FFF2-40B4-BE49-F238E27FC236}">
                            <a16:creationId xmlns:a16="http://schemas.microsoft.com/office/drawing/2014/main" id="{C00C6D45-81FE-7C8E-5877-0ECDE66A79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50" y="4770438"/>
                        <a:ext cx="4125913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iekt 4">
            <a:extLst>
              <a:ext uri="{FF2B5EF4-FFF2-40B4-BE49-F238E27FC236}">
                <a16:creationId xmlns:a16="http://schemas.microsoft.com/office/drawing/2014/main" id="{E2D7E589-D5C2-9AA0-8E4B-B3557C9EE4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9588" y="5348288"/>
          <a:ext cx="45656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11" imgW="3149600" imgH="596900" progId="Equation.3">
                  <p:embed/>
                </p:oleObj>
              </mc:Choice>
              <mc:Fallback>
                <p:oleObj name="Równanie" r:id="rId11" imgW="3149600" imgH="596900" progId="Equation.3">
                  <p:embed/>
                  <p:pic>
                    <p:nvPicPr>
                      <p:cNvPr id="17414" name="Obiekt 4">
                        <a:extLst>
                          <a:ext uri="{FF2B5EF4-FFF2-40B4-BE49-F238E27FC236}">
                            <a16:creationId xmlns:a16="http://schemas.microsoft.com/office/drawing/2014/main" id="{E2D7E589-D5C2-9AA0-8E4B-B3557C9EE4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9588" y="5348288"/>
                        <a:ext cx="456565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iekt 6">
            <a:extLst>
              <a:ext uri="{FF2B5EF4-FFF2-40B4-BE49-F238E27FC236}">
                <a16:creationId xmlns:a16="http://schemas.microsoft.com/office/drawing/2014/main" id="{0058B0E2-5BDA-6338-E3D4-90A4AC9B95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50" y="4724400"/>
          <a:ext cx="3046413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13" imgW="1612900" imgH="228600" progId="Equation.3">
                  <p:embed/>
                </p:oleObj>
              </mc:Choice>
              <mc:Fallback>
                <p:oleObj name="Równanie" r:id="rId13" imgW="1612900" imgH="228600" progId="Equation.3">
                  <p:embed/>
                  <p:pic>
                    <p:nvPicPr>
                      <p:cNvPr id="17415" name="Obiekt 6">
                        <a:extLst>
                          <a:ext uri="{FF2B5EF4-FFF2-40B4-BE49-F238E27FC236}">
                            <a16:creationId xmlns:a16="http://schemas.microsoft.com/office/drawing/2014/main" id="{0058B0E2-5BDA-6338-E3D4-90A4AC9B95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4724400"/>
                        <a:ext cx="3046413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FAC268AF-35F0-0622-20E0-A203E35A898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3F24734-A0C5-7670-FB76-066966EEA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931"/>
    </mc:Choice>
    <mc:Fallback>
      <p:transition advClick="0" advTm="20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:\ARCHI\B U O\DOKTORANCI\JAROSŁAW MIROWSKI\zabrze\pqm-1z schemat.bmp">
            <a:extLst>
              <a:ext uri="{FF2B5EF4-FFF2-40B4-BE49-F238E27FC236}">
                <a16:creationId xmlns:a16="http://schemas.microsoft.com/office/drawing/2014/main" id="{A2064CF8-4915-87AA-47CC-EA8E18C14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409700"/>
            <a:ext cx="58039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B340E83-E632-E01C-3CC6-CA806C24C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20721"/>
              </p:ext>
            </p:extLst>
          </p:nvPr>
        </p:nvGraphicFramePr>
        <p:xfrm>
          <a:off x="809625" y="4121150"/>
          <a:ext cx="4597399" cy="2076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2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5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9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23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68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0731"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600" dirty="0" err="1">
                          <a:effectLst/>
                        </a:rPr>
                        <a:t>Lp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Moc P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Moc Q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Moc S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Moc </a:t>
                      </a:r>
                      <a:r>
                        <a:rPr lang="pl-PL" sz="1600" dirty="0" err="1">
                          <a:effectLst/>
                        </a:rPr>
                        <a:t>S</a:t>
                      </a:r>
                      <a:r>
                        <a:rPr lang="pl-PL" sz="1600" baseline="-25000" dirty="0" err="1">
                          <a:effectLst/>
                        </a:rPr>
                        <a:t>eN</a:t>
                      </a:r>
                      <a:endParaRPr lang="pl-PL" sz="1600" b="1" dirty="0">
                        <a:effectLst/>
                        <a:latin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 PF</a:t>
                      </a:r>
                      <a:endParaRPr lang="pl-PL" sz="1600" b="1" dirty="0">
                        <a:effectLst/>
                        <a:latin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1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W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err="1">
                          <a:effectLst/>
                        </a:rPr>
                        <a:t>Var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VA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VA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  -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144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Obwód LED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14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1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95,63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-31,59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233,4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211,0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0,41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144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Obwód Oprawy wyładowcze + LED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14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2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1100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256,3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1264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566,8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0,87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85" name="Prostokąt 8">
            <a:extLst>
              <a:ext uri="{FF2B5EF4-FFF2-40B4-BE49-F238E27FC236}">
                <a16:creationId xmlns:a16="http://schemas.microsoft.com/office/drawing/2014/main" id="{CBC7778A-8D27-4938-2073-08E761CC9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779838"/>
            <a:ext cx="457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/>
              <a:t>Przykładowe wartości składowych mocy </a:t>
            </a:r>
          </a:p>
        </p:txBody>
      </p:sp>
      <p:pic>
        <p:nvPicPr>
          <p:cNvPr id="6" name="Immagine 7" descr="Aura_est_0110C.jpg">
            <a:extLst>
              <a:ext uri="{FF2B5EF4-FFF2-40B4-BE49-F238E27FC236}">
                <a16:creationId xmlns:a16="http://schemas.microsoft.com/office/drawing/2014/main" id="{68FB39FF-0D5D-DC49-0426-7ED002AC2D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5211" y="1279004"/>
            <a:ext cx="3543690" cy="533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2FAC045-C2E9-F9B7-8122-E7202B62FF4E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9102B674-1AAA-6CA1-1F00-15F6A42A3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933"/>
    </mc:Choice>
    <mc:Fallback>
      <p:transition advClick="0" advTm="4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A9895DF-EA57-B253-1438-0FFA75FE3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4788"/>
            <a:ext cx="8572500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93F0EC5-53EB-B187-BDBE-9FE5CBB3F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679"/>
    </mc:Choice>
    <mc:Fallback>
      <p:transition advClick="0" advTm="1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>
            <a:extLst>
              <a:ext uri="{FF2B5EF4-FFF2-40B4-BE49-F238E27FC236}">
                <a16:creationId xmlns:a16="http://schemas.microsoft.com/office/drawing/2014/main" id="{41D9203F-7C0E-BFDF-F170-E47027DDB4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>
                <a:solidFill>
                  <a:schemeClr val="bg1"/>
                </a:solidFill>
              </a:rPr>
              <a:t>KONSERWACJA</a:t>
            </a:r>
          </a:p>
        </p:txBody>
      </p:sp>
      <p:pic>
        <p:nvPicPr>
          <p:cNvPr id="12291" name="Symbol zastępczy zawartości 3" descr="P1090324.JPG">
            <a:extLst>
              <a:ext uri="{FF2B5EF4-FFF2-40B4-BE49-F238E27FC236}">
                <a16:creationId xmlns:a16="http://schemas.microsoft.com/office/drawing/2014/main" id="{52709358-9373-AD13-7092-9A431C4EC6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4001" cy="6858000"/>
          </a:xfrm>
        </p:spPr>
      </p:pic>
      <p:sp>
        <p:nvSpPr>
          <p:cNvPr id="12292" name="Prostokąt 4">
            <a:extLst>
              <a:ext uri="{FF2B5EF4-FFF2-40B4-BE49-F238E27FC236}">
                <a16:creationId xmlns:a16="http://schemas.microsoft.com/office/drawing/2014/main" id="{975D3863-B7A7-00ED-EF2E-82D24A93C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938"/>
            <a:ext cx="3930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Stan aktualny Co mamy ?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0D5954F-F70A-FACB-3B99-BF6BD5BAD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99B59283-03A6-D63E-63F5-3DE75C1B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161212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52D826B-5E62-6305-1DB7-1732D8B74682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56C0F9BB-64A5-3706-B5BC-A0B943852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1759"/>
    </mc:Choice>
    <mc:Fallback>
      <p:transition advClick="0" advTm="4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C7543F2-127F-72B1-550A-0B291F5C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923925"/>
            <a:ext cx="85058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Obraz 1">
            <a:extLst>
              <a:ext uri="{FF2B5EF4-FFF2-40B4-BE49-F238E27FC236}">
                <a16:creationId xmlns:a16="http://schemas.microsoft.com/office/drawing/2014/main" id="{F2A0762A-5E7F-AA61-DE05-6EABAC65A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589588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az 2">
            <a:extLst>
              <a:ext uri="{FF2B5EF4-FFF2-40B4-BE49-F238E27FC236}">
                <a16:creationId xmlns:a16="http://schemas.microsoft.com/office/drawing/2014/main" id="{8B097301-89D1-7FB0-57F6-7C65A64E4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589588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az 3">
            <a:extLst>
              <a:ext uri="{FF2B5EF4-FFF2-40B4-BE49-F238E27FC236}">
                <a16:creationId xmlns:a16="http://schemas.microsoft.com/office/drawing/2014/main" id="{895DE12C-4064-2714-E559-742F8D57C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5434013"/>
            <a:ext cx="1095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az 5">
            <a:extLst>
              <a:ext uri="{FF2B5EF4-FFF2-40B4-BE49-F238E27FC236}">
                <a16:creationId xmlns:a16="http://schemas.microsoft.com/office/drawing/2014/main" id="{C6BF168B-79D9-C8CA-E85A-A45B7B0F4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508625"/>
            <a:ext cx="12049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519C9C0-1B16-EE30-1090-EBB90452F640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ADC199FF-AF4B-F98B-3D60-FB408D04F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3850"/>
    </mc:Choice>
    <mc:Fallback>
      <p:transition advClick="0" advTm="73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163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C36AE0C-0552-96E5-262D-10D59D49D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42975"/>
            <a:ext cx="8696325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373C800E-7E5B-389E-C20B-03A8FC89B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916113"/>
            <a:ext cx="1187450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444A07B-7FC5-6354-1C5C-D90725078C07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60D0A892-BED1-3540-5014-555CE01AE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1210"/>
    </mc:Choice>
    <mc:Fallback>
      <p:transition advClick="0" advTm="5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C462F608-262F-ED68-2873-FF0CB003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84313"/>
            <a:ext cx="85915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CBA9DDC8-61EE-B935-2AF6-89F65502D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411663"/>
            <a:ext cx="858202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8DE3ED2-1F18-A357-E69F-FA20ACC90F81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636BA77-A566-1726-0DFC-26225B390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4027"/>
    </mc:Choice>
    <mc:Fallback>
      <p:transition advClick="0" advTm="3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2364DEB6-0D3F-AC42-93AD-CD1077D82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278812" cy="528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 descr="LVD">
            <a:extLst>
              <a:ext uri="{FF2B5EF4-FFF2-40B4-BE49-F238E27FC236}">
                <a16:creationId xmlns:a16="http://schemas.microsoft.com/office/drawing/2014/main" id="{6FAF351E-CF00-E193-506D-97B951BB2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263650"/>
            <a:ext cx="165576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A928203-18D1-7ACF-DE26-F7EB10BB58D0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156C6078-395C-F116-0A94-23A9956C5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3400"/>
    </mc:Choice>
    <mc:Fallback>
      <p:transition advClick="0" advTm="6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56764270-0B0B-DB2A-921F-5B56BFEF9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50900"/>
            <a:ext cx="6696075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E0CACD49-C545-68AD-3870-C1918FB7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4664075"/>
            <a:ext cx="68103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Prostokąt 3">
            <a:extLst>
              <a:ext uri="{FF2B5EF4-FFF2-40B4-BE49-F238E27FC236}">
                <a16:creationId xmlns:a16="http://schemas.microsoft.com/office/drawing/2014/main" id="{6ECD6157-52C9-EF9B-EA94-366C233BF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3838" y="3009900"/>
            <a:ext cx="1246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80% lm</a:t>
            </a:r>
          </a:p>
        </p:txBody>
      </p:sp>
      <p:sp>
        <p:nvSpPr>
          <p:cNvPr id="47109" name="Prostokąt 4">
            <a:extLst>
              <a:ext uri="{FF2B5EF4-FFF2-40B4-BE49-F238E27FC236}">
                <a16:creationId xmlns:a16="http://schemas.microsoft.com/office/drawing/2014/main" id="{9F8FF252-842F-8A97-F64B-EFB725A07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3838" y="2060575"/>
            <a:ext cx="1314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/>
              <a:t>50 000h</a:t>
            </a:r>
          </a:p>
          <a:p>
            <a:pPr algn="ctr" eaLnBrk="1" hangingPunct="1"/>
            <a:r>
              <a:rPr lang="pl-PL" altLang="pl-PL"/>
              <a:t>?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9232FB8-4A0A-3DED-0646-6ACED2A331D6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65194EFA-F46A-7A85-04AF-A601860B9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373"/>
    </mc:Choice>
    <mc:Fallback>
      <p:transition advClick="0" advTm="2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06EE2144-1CF9-C3C9-F4C6-5E7C79480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95413"/>
            <a:ext cx="8513762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63CB8811-C38F-C87B-9437-1815C77C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068638"/>
            <a:ext cx="7732712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Prostokąt 1">
            <a:extLst>
              <a:ext uri="{FF2B5EF4-FFF2-40B4-BE49-F238E27FC236}">
                <a16:creationId xmlns:a16="http://schemas.microsoft.com/office/drawing/2014/main" id="{AA222082-3F6E-53CC-E1E1-C4E103075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2781300"/>
            <a:ext cx="575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7 lat - (8760h-rok) 4150h*-rok = 29050h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8FF7FF3-0ADB-0A33-0545-AE2A0C13A0BA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4C34E27B-9773-06AB-A197-738AC8E23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8934"/>
    </mc:Choice>
    <mc:Fallback>
      <p:transition advClick="0" advTm="18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ole tekstowe 2">
            <a:extLst>
              <a:ext uri="{FF2B5EF4-FFF2-40B4-BE49-F238E27FC236}">
                <a16:creationId xmlns:a16="http://schemas.microsoft.com/office/drawing/2014/main" id="{5333EC56-1C50-1FB3-5EEE-708B3B3E2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b="1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088506A-8937-E97E-CAA2-264690F02918}"/>
              </a:ext>
            </a:extLst>
          </p:cNvPr>
          <p:cNvSpPr/>
          <p:nvPr/>
        </p:nvSpPr>
        <p:spPr>
          <a:xfrm>
            <a:off x="179388" y="765175"/>
            <a:ext cx="8785225" cy="5538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dirty="0">
                <a:solidFill>
                  <a:schemeClr val="tx1"/>
                </a:solidFill>
                <a:latin typeface="Arial" charset="0"/>
              </a:rPr>
              <a:t>WNIOSKI</a:t>
            </a:r>
          </a:p>
          <a:p>
            <a:pPr marL="342900" indent="-342900"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2000" dirty="0">
                <a:solidFill>
                  <a:schemeClr val="tx1"/>
                </a:solidFill>
                <a:latin typeface="Arial" charset="0"/>
              </a:rPr>
              <a:t>Stosowanie układów elektronicznych wspomagających pracę źródeł powoduje konieczność ponoszenia kosztów energii biernej,</a:t>
            </a:r>
          </a:p>
          <a:p>
            <a:pPr marL="342900" indent="-342900"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2000" dirty="0">
                <a:solidFill>
                  <a:schemeClr val="tx1"/>
                </a:solidFill>
                <a:latin typeface="Arial" charset="0"/>
              </a:rPr>
              <a:t>Konieczne jest stosowanie układów kompensacji mocy biernej  zarówno </a:t>
            </a:r>
            <a:r>
              <a:rPr lang="pl-PL" sz="2000" u="sng" dirty="0">
                <a:solidFill>
                  <a:schemeClr val="tx1"/>
                </a:solidFill>
                <a:latin typeface="Arial" charset="0"/>
              </a:rPr>
              <a:t>indukcyjnej</a:t>
            </a:r>
            <a:r>
              <a:rPr lang="pl-PL" sz="2000" dirty="0">
                <a:solidFill>
                  <a:schemeClr val="tx1"/>
                </a:solidFill>
                <a:latin typeface="Arial" charset="0"/>
              </a:rPr>
              <a:t> jak i </a:t>
            </a:r>
            <a:r>
              <a:rPr lang="pl-PL" sz="2000" u="sng" dirty="0">
                <a:solidFill>
                  <a:schemeClr val="tx1"/>
                </a:solidFill>
                <a:latin typeface="Arial" charset="0"/>
              </a:rPr>
              <a:t>pojemnościowej</a:t>
            </a:r>
            <a:r>
              <a:rPr lang="pl-PL" sz="2000" dirty="0">
                <a:solidFill>
                  <a:schemeClr val="tx1"/>
                </a:solidFill>
                <a:latin typeface="Arial" charset="0"/>
              </a:rPr>
              <a:t>,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l-PL" sz="2000" dirty="0">
                <a:solidFill>
                  <a:schemeClr val="tx1"/>
                </a:solidFill>
                <a:latin typeface="Arial" charset="0"/>
              </a:rPr>
              <a:t>(TO TAKŻE DALSZE ZUŻYCIE ENERGII CZYNNEJ)</a:t>
            </a:r>
          </a:p>
          <a:p>
            <a:pPr marL="342900" indent="-342900"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2000" dirty="0">
                <a:solidFill>
                  <a:schemeClr val="tx1"/>
                </a:solidFill>
                <a:cs typeface="Arial" panose="020B0604020202020204" pitchFamily="34" charset="0"/>
              </a:rPr>
              <a:t>Na podstawie pomiarów i obliczeń zauważa się, że najbardziej efektywnym energetycznie sposobem oświetlania dróg i ulic                             </a:t>
            </a:r>
            <a:r>
              <a:rPr lang="pl-PL" sz="2000" dirty="0">
                <a:solidFill>
                  <a:schemeClr val="tx1"/>
                </a:solidFill>
                <a:latin typeface="Arial" charset="0"/>
                <a:cs typeface="Arial" panose="020B0604020202020204" pitchFamily="34" charset="0"/>
              </a:rPr>
              <a:t>                   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sz="2000" dirty="0">
                <a:solidFill>
                  <a:schemeClr val="tx1"/>
                </a:solidFill>
                <a:latin typeface="Arial" charset="0"/>
                <a:cs typeface="Arial" panose="020B0604020202020204" pitchFamily="34" charset="0"/>
              </a:rPr>
              <a:t>                               </a:t>
            </a:r>
            <a:r>
              <a:rPr lang="pl-PL" sz="2000" dirty="0">
                <a:solidFill>
                  <a:schemeClr val="tx1"/>
                </a:solidFill>
                <a:latin typeface="Arial" charset="0"/>
              </a:rPr>
              <a:t>INSTALACJE JUŻ EKSPLOATOWANE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sz="2000" dirty="0">
                <a:solidFill>
                  <a:schemeClr val="tx1"/>
                </a:solidFill>
                <a:latin typeface="Arial" charset="0"/>
              </a:rPr>
              <a:t>                                      (w dobrym stanie technicznym)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sz="2000" dirty="0">
                <a:solidFill>
                  <a:schemeClr val="tx1"/>
                </a:solidFill>
                <a:cs typeface="Arial" panose="020B0604020202020204" pitchFamily="34" charset="0"/>
              </a:rPr>
              <a:t>    </a:t>
            </a:r>
            <a:r>
              <a:rPr lang="pl-PL" sz="2000" i="1" dirty="0">
                <a:solidFill>
                  <a:schemeClr val="tx1"/>
                </a:solidFill>
                <a:cs typeface="Arial" panose="020B0604020202020204" pitchFamily="34" charset="0"/>
              </a:rPr>
              <a:t> jest stosowanie nadal opraw ze źródłami wyładowczymi z grupową   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sz="2000" i="1" dirty="0">
                <a:solidFill>
                  <a:schemeClr val="tx1"/>
                </a:solidFill>
                <a:cs typeface="Arial" panose="020B0604020202020204" pitchFamily="34" charset="0"/>
              </a:rPr>
              <a:t>     regulacją i stabilizacją napięcia.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70B0F1C-240E-507D-81AD-60CD673DF1E3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B717611-FD61-4758-928E-088D16360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09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rostokąt 3">
            <a:extLst>
              <a:ext uri="{FF2B5EF4-FFF2-40B4-BE49-F238E27FC236}">
                <a16:creationId xmlns:a16="http://schemas.microsoft.com/office/drawing/2014/main" id="{26FAEC87-C209-E36D-B899-5E0B19DDB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663" y="2312988"/>
            <a:ext cx="4356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chemeClr val="tx1"/>
                </a:solidFill>
                <a:cs typeface="Arial" panose="020B0604020202020204" pitchFamily="34" charset="0"/>
              </a:rPr>
              <a:t>DZIĘKUJĘ ZA UWAGĘ</a:t>
            </a:r>
            <a:endParaRPr lang="it-IT" altLang="pl-PL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A468078-375F-E8DE-EA91-082836A5345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4E6F207-B7AB-7C22-653D-E90A3FA38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9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>
            <a:extLst>
              <a:ext uri="{FF2B5EF4-FFF2-40B4-BE49-F238E27FC236}">
                <a16:creationId xmlns:a16="http://schemas.microsoft.com/office/drawing/2014/main" id="{F31F7981-1FD5-72B5-DE7D-7C77E650F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>
                <a:solidFill>
                  <a:schemeClr val="bg1"/>
                </a:solidFill>
              </a:rPr>
              <a:t>KONSERWACJA</a:t>
            </a:r>
            <a:br>
              <a:rPr lang="pl-PL" altLang="pl-PL"/>
            </a:br>
            <a:r>
              <a:rPr lang="pl-PL" altLang="pl-PL" sz="2000"/>
              <a:t>CZYLI PREDYKCYJNE UTRZYMANIE RUCHU</a:t>
            </a:r>
            <a:endParaRPr lang="pl-PL" altLang="pl-PL"/>
          </a:p>
        </p:txBody>
      </p:sp>
      <p:pic>
        <p:nvPicPr>
          <p:cNvPr id="13315" name="Symbol zastępczy zawartości 3" descr="P1090318.JPG">
            <a:extLst>
              <a:ext uri="{FF2B5EF4-FFF2-40B4-BE49-F238E27FC236}">
                <a16:creationId xmlns:a16="http://schemas.microsoft.com/office/drawing/2014/main" id="{6AA5230A-D066-1F70-D252-E487D43487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7" t="5402" r="5487" b="15013"/>
          <a:stretch>
            <a:fillRect/>
          </a:stretch>
        </p:blipFill>
        <p:spPr>
          <a:xfrm>
            <a:off x="-541338" y="-41275"/>
            <a:ext cx="9685338" cy="6911975"/>
          </a:xfrm>
        </p:spPr>
      </p:pic>
      <p:sp>
        <p:nvSpPr>
          <p:cNvPr id="13316" name="Prostokąt 4">
            <a:extLst>
              <a:ext uri="{FF2B5EF4-FFF2-40B4-BE49-F238E27FC236}">
                <a16:creationId xmlns:a16="http://schemas.microsoft.com/office/drawing/2014/main" id="{038DDE86-DA1B-170B-E11E-AD22A8F4D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938"/>
            <a:ext cx="3930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Stan aktualny Co mamy ?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7D24646-DA94-AFBC-91C8-460730E93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>
            <a:extLst>
              <a:ext uri="{FF2B5EF4-FFF2-40B4-BE49-F238E27FC236}">
                <a16:creationId xmlns:a16="http://schemas.microsoft.com/office/drawing/2014/main" id="{1974CD01-1FC8-0E5E-9631-E0C8A55368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>
                <a:solidFill>
                  <a:schemeClr val="bg1"/>
                </a:solidFill>
              </a:rPr>
              <a:t>A CO Z LAMPĄ LED?</a:t>
            </a:r>
          </a:p>
        </p:txBody>
      </p:sp>
      <p:pic>
        <p:nvPicPr>
          <p:cNvPr id="14339" name="Symbol zastępczy zawartości 3" descr="P1090316.JPG">
            <a:extLst>
              <a:ext uri="{FF2B5EF4-FFF2-40B4-BE49-F238E27FC236}">
                <a16:creationId xmlns:a16="http://schemas.microsoft.com/office/drawing/2014/main" id="{AEA2D5F2-42B7-1F0C-5402-4D635A848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87" t="30867" r="18933" b="-21838"/>
          <a:stretch>
            <a:fillRect/>
          </a:stretch>
        </p:blipFill>
        <p:spPr>
          <a:xfrm>
            <a:off x="-5365750" y="0"/>
            <a:ext cx="14509750" cy="9072563"/>
          </a:xfrm>
        </p:spPr>
      </p:pic>
      <p:sp>
        <p:nvSpPr>
          <p:cNvPr id="14340" name="Prostokąt 4">
            <a:extLst>
              <a:ext uri="{FF2B5EF4-FFF2-40B4-BE49-F238E27FC236}">
                <a16:creationId xmlns:a16="http://schemas.microsoft.com/office/drawing/2014/main" id="{A49221CE-1366-BD7A-090C-3E31CFD46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38" y="134938"/>
            <a:ext cx="3929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Stan aktualny Co mamy ?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3DB549F-4B22-497F-F32D-6C7725940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66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rostokąt 4">
            <a:extLst>
              <a:ext uri="{FF2B5EF4-FFF2-40B4-BE49-F238E27FC236}">
                <a16:creationId xmlns:a16="http://schemas.microsoft.com/office/drawing/2014/main" id="{E13A5229-2D0F-1671-848A-D2EB36A4B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36613"/>
            <a:ext cx="3929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Stan aktualny Co mamy ?</a:t>
            </a:r>
          </a:p>
        </p:txBody>
      </p:sp>
      <p:pic>
        <p:nvPicPr>
          <p:cNvPr id="15363" name="Obraz 7">
            <a:extLst>
              <a:ext uri="{FF2B5EF4-FFF2-40B4-BE49-F238E27FC236}">
                <a16:creationId xmlns:a16="http://schemas.microsoft.com/office/drawing/2014/main" id="{66342AF2-C0BE-EA94-B0FB-E96CEE1A9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457575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az 8">
            <a:extLst>
              <a:ext uri="{FF2B5EF4-FFF2-40B4-BE49-F238E27FC236}">
                <a16:creationId xmlns:a16="http://schemas.microsoft.com/office/drawing/2014/main" id="{D0D4ED33-C55D-36C0-E19C-9476BD07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1233488"/>
            <a:ext cx="29876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Podobny obraz">
            <a:extLst>
              <a:ext uri="{FF2B5EF4-FFF2-40B4-BE49-F238E27FC236}">
                <a16:creationId xmlns:a16="http://schemas.microsoft.com/office/drawing/2014/main" id="{48B7960A-9C94-1907-6541-250435D69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773238"/>
            <a:ext cx="2449512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Znalezione obrazy dla zapytania słup oświetleniowy na ulicy">
            <a:extLst>
              <a:ext uri="{FF2B5EF4-FFF2-40B4-BE49-F238E27FC236}">
                <a16:creationId xmlns:a16="http://schemas.microsoft.com/office/drawing/2014/main" id="{25068464-5251-9E40-F9FE-33DFA6F04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438525"/>
            <a:ext cx="4200525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FA18D7E-29C7-EC4C-B108-20CB9C894701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na zewnątrz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171BE44A-32BB-6EE0-08B7-AD0E040E5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4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az 1">
            <a:extLst>
              <a:ext uri="{FF2B5EF4-FFF2-40B4-BE49-F238E27FC236}">
                <a16:creationId xmlns:a16="http://schemas.microsoft.com/office/drawing/2014/main" id="{32C981DF-20F5-1337-922E-A33BBA322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Obraz 2">
            <a:extLst>
              <a:ext uri="{FF2B5EF4-FFF2-40B4-BE49-F238E27FC236}">
                <a16:creationId xmlns:a16="http://schemas.microsoft.com/office/drawing/2014/main" id="{CC7F61CC-0E69-F2B6-7B9A-50CB8B245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az 3">
            <a:extLst>
              <a:ext uri="{FF2B5EF4-FFF2-40B4-BE49-F238E27FC236}">
                <a16:creationId xmlns:a16="http://schemas.microsoft.com/office/drawing/2014/main" id="{420FCEDD-C1E2-4B07-DAFF-A42351DC1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660775"/>
            <a:ext cx="44989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az 4">
            <a:extLst>
              <a:ext uri="{FF2B5EF4-FFF2-40B4-BE49-F238E27FC236}">
                <a16:creationId xmlns:a16="http://schemas.microsoft.com/office/drawing/2014/main" id="{B8D81587-2C47-CB1E-6E28-69F839D2D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3668713"/>
            <a:ext cx="4689475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Prostokąt 6">
            <a:extLst>
              <a:ext uri="{FF2B5EF4-FFF2-40B4-BE49-F238E27FC236}">
                <a16:creationId xmlns:a16="http://schemas.microsoft.com/office/drawing/2014/main" id="{6A35BDB2-78DE-30CF-3F8C-06A9142BB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938"/>
            <a:ext cx="3930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/>
              <a:t>Stan aktualny Co mamy ?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E738D31-03F4-F10F-444E-EDAE3A3B9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259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6666</TotalTime>
  <Words>1614</Words>
  <Application>Microsoft Office PowerPoint</Application>
  <PresentationFormat>Pokaz na ekranie (4:3)</PresentationFormat>
  <Paragraphs>489</Paragraphs>
  <Slides>58</Slides>
  <Notes>2</Notes>
  <HiddenSlides>0</HiddenSlides>
  <MMClips>58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58</vt:i4>
      </vt:variant>
    </vt:vector>
  </HeadingPairs>
  <TitlesOfParts>
    <vt:vector size="68" baseType="lpstr">
      <vt:lpstr>Arial</vt:lpstr>
      <vt:lpstr>Calibri</vt:lpstr>
      <vt:lpstr>Calibri Light</vt:lpstr>
      <vt:lpstr>Symbol</vt:lpstr>
      <vt:lpstr>Tahoma</vt:lpstr>
      <vt:lpstr>Times New Roman</vt:lpstr>
      <vt:lpstr>Wingdings</vt:lpstr>
      <vt:lpstr>Motyw pakietu Office</vt:lpstr>
      <vt:lpstr>Fotografia Photo Editor</vt:lpstr>
      <vt:lpstr>Równanie</vt:lpstr>
      <vt:lpstr>Prezentacja programu PowerPoint</vt:lpstr>
      <vt:lpstr>Prezentacja programu PowerPoint</vt:lpstr>
      <vt:lpstr>Prezentacja programu PowerPoint</vt:lpstr>
      <vt:lpstr>Konserwacja </vt:lpstr>
      <vt:lpstr>KONSERWACJA</vt:lpstr>
      <vt:lpstr>KONSERWACJA CZYLI PREDYKCYJNE UTRZYMANIE RUCHU</vt:lpstr>
      <vt:lpstr>A CO Z LAMPĄ LED?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Koszty komponentów oprawy  wysokoprężnej 150W</vt:lpstr>
      <vt:lpstr>Prezentacja programu PowerPoint</vt:lpstr>
      <vt:lpstr>Wymagania oświetlenia drogowego </vt:lpstr>
      <vt:lpstr>Prezentacja programu PowerPoint</vt:lpstr>
      <vt:lpstr>Optymalizacja wymagań projektowych  i wykonawczych instalacji oświetleniowych drogowych </vt:lpstr>
      <vt:lpstr>Prezentacja programu PowerPoint</vt:lpstr>
      <vt:lpstr>Prezentacja programu PowerPoint</vt:lpstr>
      <vt:lpstr>Prezentacja programu PowerPoint</vt:lpstr>
      <vt:lpstr>Prezentacja programu PowerPoint</vt:lpstr>
      <vt:lpstr>Systemy Regulacji Oświetlenia </vt:lpstr>
      <vt:lpstr>Systemy Regulacji Oświetlenia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Zespół Szkół Centrum Edukacji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brodowskir</dc:creator>
  <cp:lastModifiedBy>Ewa Kurkowska</cp:lastModifiedBy>
  <cp:revision>389</cp:revision>
  <dcterms:created xsi:type="dcterms:W3CDTF">2004-03-18T10:44:30Z</dcterms:created>
  <dcterms:modified xsi:type="dcterms:W3CDTF">2022-12-02T06:49:54Z</dcterms:modified>
</cp:coreProperties>
</file>